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18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Lst>
  <p:sldSz cx="9144000" cy="5143500" type="screen16x9"/>
  <p:notesSz cx="6858000" cy="9144000"/>
  <p:embeddedFontLst>
    <p:embeddedFont>
      <p:font typeface="Lato" panose="020F0502020204030203" pitchFamily="34" charset="0"/>
      <p:regular r:id="rId184"/>
      <p:bold r:id="rId185"/>
      <p:italic r:id="rId186"/>
      <p:boldItalic r:id="rId187"/>
    </p:embeddedFont>
    <p:embeddedFont>
      <p:font typeface="Raleway" pitchFamily="2" charset="0"/>
      <p:regular r:id="rId188"/>
      <p:bold r:id="rId189"/>
      <p:italic r:id="rId190"/>
      <p:boldItalic r:id="rId1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font" Target="fonts/font8.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viewProps" Target="view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1.fntdata"/><Relationship Id="rId189" Type="http://schemas.openxmlformats.org/officeDocument/2006/relationships/font" Target="fonts/font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tableStyles" Target="tableStyles.xml"/><Relationship Id="rId190" Type="http://schemas.openxmlformats.org/officeDocument/2006/relationships/font" Target="fonts/font7.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font" Target="fonts/font3.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font" Target="fonts/font4.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rendtic.cl/2020/12/microsoft-anuncia-transforma-chile-para-acelerar-el-crecimiento-y-la-transformacion-de-los-negocio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e67812d309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67812d309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e67812d309_1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e67812d309_1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67812d309_1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67812d309_1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e67812d309_1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e67812d309_1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e67812d309_1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e67812d309_1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e67812d309_1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e67812d309_1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e67812d309_1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e67812d309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e67812d309_1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e67812d309_1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eaeef7a7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eaeef7a7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eaeef7a77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eaeef7a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eaeef7a77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eaeef7a7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e67812d309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e67812d30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eaeef7a77a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eaeef7a77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eaeef7a77a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eaeef7a77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eaeef7a77a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eaeef7a77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eaeef7a77a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eaeef7a77a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eaeef7a77a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eaeef7a77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eaeef7a77a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eaeef7a77a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eaeef7a77a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eaeef7a77a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e67812d309_1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e67812d309_1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eaeef7a77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eaeef7a77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eaeef7a77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eaeef7a7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67812d309_1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e67812d309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eaeef7a77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eaeef7a77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e67812d309_1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e67812d309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eaeef7a77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eaeef7a77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eaeef7a77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eaeef7a7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eaeef7a77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eaeef7a77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e67812d309_1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e67812d309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eaeef7a77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eaeef7a77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eaeef7a77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eaeef7a77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eaeef7a77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eaeef7a77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eaeef7a77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eaeef7a7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e67812d309_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e67812d309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eaeef7a77a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eaeef7a77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eaeef7a77a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eaeef7a77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eaeef7a77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eaeef7a77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e67812d309_1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e67812d309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eaeef7a77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eaeef7a77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eaeef7a77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eaeef7a77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eaeef7a77a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eaeef7a77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e67812d309_1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e67812d309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eaeef7a77a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eaeef7a77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eaeef7a77a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eaeef7a77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e67812d309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e67812d309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e67812d309_1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1e67812d309_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eaeef7a77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eaeef7a77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eaeef7a77a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eaeef7a77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e67812d309_1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1e67812d309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eaeef7a77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eaeef7a77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eaeef7a77a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eaeef7a77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eaeef7a77a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eaeef7a77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eaeef7a77a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1eaeef7a77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eaeef7a77a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eaeef7a77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eaeef7a77a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eaeef7a77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e67812d309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e67812d309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eaeef7a77a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eaeef7a77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eaeef7a77a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eaeef7a77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eaeef7a77a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eaeef7a77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eaeef7a77a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eaeef7a77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eaeef7a77a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eaeef7a77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eaeef7a77a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eaeef7a77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e67812d309_1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e67812d309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eaeef7a77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eaeef7a77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eaeef7a77a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1eaeef7a77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eaeef7a77a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eaeef7a77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e67812d309_1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e67812d309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1e67812d309_1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1e67812d309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eaeef7a77a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eaeef7a77a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eaeef7a77a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eaeef7a77a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e67812d309_1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e67812d309_1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eaeef7a77a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eaeef7a77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eaeef7a77a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1eaeef7a77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eaeef7a77a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eaeef7a77a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eaeef7a77a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eaeef7a77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eaeef7a77a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eaeef7a77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eaeef7a77a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eaeef7a77a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e67812d309_1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e67812d309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eaeef7a77a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eaeef7a77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eaeef7a77a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eaeef7a77a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e67812d309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e67812d309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eaeef7a77a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eaeef7a77a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eaeef7a77a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eaeef7a77a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eaeef7a77a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eaeef7a77a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eaeef7a77a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eaeef7a77a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e67812d309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e67812d309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e67812d309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e67812d309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e67812d30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e67812d30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e67812d309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e67812d309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e67812d309_1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e67812d309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67812d309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e67812d309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e67812d309_1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e67812d309_1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e67812d309_1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e67812d309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e67812d309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e67812d30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e67812d309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e67812d309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Sumber Gambar : </a:t>
            </a:r>
            <a:r>
              <a:rPr lang="id" u="sng">
                <a:solidFill>
                  <a:schemeClr val="hlink"/>
                </a:solidFill>
                <a:hlinkClick r:id="rId3"/>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e67812d309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e67812d309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e67812d309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e67812d309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e67812d309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e67812d309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e67812d30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e67812d30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e67812d309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e67812d309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67812d30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67812d30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e67812d309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e67812d30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e67812d309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e67812d30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67812d309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67812d30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e67812d309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e67812d309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e67812d309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e67812d309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e67812d309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e67812d309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e67812d309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e67812d309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e67812d309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e67812d309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e67812d309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e67812d309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e67812d309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e67812d309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e67812d309_1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e67812d309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e67812d309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e67812d309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e67812d309_1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e67812d309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e67812d309_1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e67812d309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e67812d309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e67812d309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e67812d309_1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e67812d309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e67812d309_1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e67812d309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eaeef7a77a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eaeef7a77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eaeef7a77a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eaeef7a77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eaeef7a77a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eaeef7a77a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e67812d309_1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e67812d309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67812d309_1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67812d309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e67812d30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e67812d30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e67812d309_1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e67812d309_1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e67812d309_1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e67812d309_1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e67812d309_1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e67812d309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e67812d309_1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e67812d309_1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e67812d309_1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e67812d309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e67812d309_1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e67812d309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e67812d309_1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e67812d309_1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e67812d309_1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e67812d309_1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e67812d309_1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e67812d309_1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e67812d309_1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e67812d309_1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e67812d309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e67812d30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e67812d309_1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e67812d309_1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e67812d309_1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e67812d309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e67812d309_1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e67812d309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e67812d309_1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e67812d309_1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e67812d309_1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e67812d309_1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e67812d309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e67812d309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e67812d309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e67812d309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e67812d309_1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e67812d3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e67812d309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e67812d309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e67812d309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e67812d309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67812d309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67812d309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e67812d309_1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e67812d309_1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e67812d309_1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e67812d309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e67812d309_1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e67812d309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e67812d309_1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e67812d309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e67812d309_1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e67812d309_1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e67812d309_1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e67812d30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e67812d309_1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e67812d309_1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e67812d309_1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e67812d309_1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e67812d309_1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e67812d309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e67812d309_1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e67812d309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67812d309_1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67812d309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e67812d309_1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e67812d309_1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e67812d309_1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e67812d309_1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e67812d309_1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e67812d309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e67812d309_1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e67812d309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e67812d309_1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e67812d309_1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e67812d309_1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e67812d309_1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e67812d309_1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e67812d309_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67812d309_1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67812d309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e67812d309_1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e67812d309_1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e67812d309_1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e67812d309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e67812d309_1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e67812d309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e67812d309_1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e67812d309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e67812d309_1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e67812d309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e67812d309_1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e67812d309_1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e67812d309_1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e67812d309_1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e67812d309_1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e67812d309_1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e67812d309_1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e67812d309_1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e67812d309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e67812d309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e67812d309_1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e67812d309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e67812d309_1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e67812d309_1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e67812d309_1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e67812d309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1"/>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87" name="Google Shape;87;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2"/>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95" name="Google Shape;9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10" name="Google Shape;110;p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11" name="Google Shape;11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C78D8"/>
        </a:solidFill>
        <a:effectLst/>
      </p:bgPr>
    </p:bg>
    <p:spTree>
      <p:nvGrpSpPr>
        <p:cNvPr id="1"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8" name="Google Shape;11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6" name="Google Shape;12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34" name="Google Shape;134;p1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5" name="Google Shape;135;p1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6" name="Google Shape;136;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44" name="Google Shape;144;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2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52" name="Google Shape;152;p2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53" name="Google Shape;153;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1155CC"/>
        </a:solidFill>
        <a:effectLst/>
      </p:bgPr>
    </p:bg>
    <p:spTree>
      <p:nvGrpSpPr>
        <p:cNvPr id="1"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0" name="Google Shape;160;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67" name="Google Shape;167;p2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69" name="Google Shape;16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1"/>
        <p:cNvGrpSpPr/>
        <p:nvPr/>
      </p:nvGrpSpPr>
      <p:grpSpPr>
        <a:xfrm>
          <a:off x="0" y="0"/>
          <a:ext cx="0" cy="0"/>
          <a:chOff x="0" y="0"/>
          <a:chExt cx="0" cy="0"/>
        </a:xfrm>
      </p:grpSpPr>
      <p:sp>
        <p:nvSpPr>
          <p:cNvPr id="172" name="Google Shape;172;p2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3" name="Google Shape;173;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3C78D8"/>
        </a:solidFill>
        <a:effectLst/>
      </p:bgPr>
    </p:bg>
    <p:spTree>
      <p:nvGrpSpPr>
        <p:cNvPr id="1"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81" name="Google Shape;181;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2"/>
        <p:cNvGrpSpPr/>
        <p:nvPr/>
      </p:nvGrpSpPr>
      <p:grpSpPr>
        <a:xfrm>
          <a:off x="0" y="0"/>
          <a:ext cx="0" cy="0"/>
          <a:chOff x="0" y="0"/>
          <a:chExt cx="0" cy="0"/>
        </a:xfrm>
      </p:grpSpPr>
      <p:sp>
        <p:nvSpPr>
          <p:cNvPr id="183" name="Google Shape;183;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95" name="Google Shape;195;p2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96" name="Google Shape;196;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02" name="Google Shape;202;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09" name="Google Shape;209;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0" name="Google Shape;210;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3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17" name="Google Shape;217;p3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8" name="Google Shape;218;p3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19" name="Google Shape;219;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26" name="Google Shape;226;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3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33" name="Google Shape;233;p3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34" name="Google Shape;234;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er bagian 1">
  <p:cSld name="SECTION_HEADER_1">
    <p:bg>
      <p:bgPr>
        <a:solidFill>
          <a:srgbClr val="3C78D8"/>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3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40" name="Google Shape;240;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47" name="Google Shape;247;p3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48" name="Google Shape;248;p3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49" name="Google Shape;249;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0"/>
        <p:cNvGrpSpPr/>
        <p:nvPr/>
      </p:nvGrpSpPr>
      <p:grpSpPr>
        <a:xfrm>
          <a:off x="0" y="0"/>
          <a:ext cx="0" cy="0"/>
          <a:chOff x="0" y="0"/>
          <a:chExt cx="0" cy="0"/>
        </a:xfrm>
      </p:grpSpPr>
      <p:sp>
        <p:nvSpPr>
          <p:cNvPr id="251" name="Google Shape;251;p35"/>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252" name="Google Shape;252;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6"/>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259" name="Google Shape;259;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0"/>
        <p:cNvGrpSpPr/>
        <p:nvPr/>
      </p:nvGrpSpPr>
      <p:grpSpPr>
        <a:xfrm>
          <a:off x="0" y="0"/>
          <a:ext cx="0" cy="0"/>
          <a:chOff x="0" y="0"/>
          <a:chExt cx="0" cy="0"/>
        </a:xfrm>
      </p:grpSpPr>
      <p:sp>
        <p:nvSpPr>
          <p:cNvPr id="261" name="Google Shape;261;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8" name="Google Shape;38;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7" name="Google Shape;47;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 name="Google Shape;48;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7" name="Google Shape;5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5" name="Google Shape;65;p8"/>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6" name="Google Shape;66;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73" name="Google Shape;7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81" name="Google Shape;81;p10"/>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82" name="Google Shape;82;p1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3" name="Google Shape;83;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02" name="Google Shape;10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03" name="Google Shape;103;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87" name="Google Shape;18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88" name="Google Shape;188;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hyperlink" Target="https://developer.mozilla.org/en-US/docs/Web/CSS/Media_Queries" TargetMode="External"/><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https://www.quackit.com/character_sets/emoji/emoji_v3.0/unicode_emoji_v3.0_characters_all.cfm" TargetMode="External"/><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9.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hyperlink" Target="https://www.programmerzamannow.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6.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hyperlink" Target="https://developer.mozilla.org/en-US/docs/Web/HTML/Element" TargetMode="External"/><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niagahoster.co.id/"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t.me/ProgrammerZamanNow" TargetMode="External"/><Relationship Id="rId3" Type="http://schemas.openxmlformats.org/officeDocument/2006/relationships/hyperlink" Target="https://t.me/khannedy" TargetMode="External"/><Relationship Id="rId7" Type="http://schemas.openxmlformats.org/officeDocument/2006/relationships/hyperlink" Target="https://www.youtube.com/c/ProgrammerZamanNow"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www.instagram.com/programmerzamannow" TargetMode="External"/><Relationship Id="rId5" Type="http://schemas.openxmlformats.org/officeDocument/2006/relationships/hyperlink" Target="https://facebook.com/ProgrammerZamanNow"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niagahoster.co.id/"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programmerzamannow.com/namafile.htm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oinam.github.io/entities/"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colorpicker.me/"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youtube.com/ProgrammerZamanNow"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5" Type="http://schemas.openxmlformats.org/officeDocument/2006/relationships/hyperlink" Target="https://instagram.com/ProgrammerZamanNow" TargetMode="External"/><Relationship Id="rId4" Type="http://schemas.openxmlformats.org/officeDocument/2006/relationships/hyperlink" Target="https://facebook.com/ProgrammerZamanNow"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127.0.0.1/belajar-link/index.html"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hyperlink" Target="http://127.0.0.1/belajar-link/pzn/hello.html" TargetMode="External"/><Relationship Id="rId5" Type="http://schemas.openxmlformats.org/officeDocument/2006/relationships/hyperlink" Target="http://127.0.0.1/hello.html" TargetMode="External"/><Relationship Id="rId4" Type="http://schemas.openxmlformats.org/officeDocument/2006/relationships/hyperlink" Target="http://127.0.0.1/belajar-link/hello.html"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HTML Dasar</a:t>
            </a:r>
            <a:endParaRPr/>
          </a:p>
        </p:txBody>
      </p:sp>
      <p:sp>
        <p:nvSpPr>
          <p:cNvPr id="267" name="Google Shape;267;p3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Image</a:t>
            </a:r>
            <a:endParaRPr/>
          </a:p>
        </p:txBody>
      </p:sp>
      <p:sp>
        <p:nvSpPr>
          <p:cNvPr id="844" name="Google Shape;844;p1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Image / gambar bisa digunakan untuk memperindah tampilan website yang kita buat</a:t>
            </a:r>
            <a:endParaRPr/>
          </a:p>
          <a:p>
            <a:pPr marL="457200" lvl="0" indent="-311150" algn="l" rtl="0">
              <a:spcBef>
                <a:spcPts val="0"/>
              </a:spcBef>
              <a:spcAft>
                <a:spcPts val="0"/>
              </a:spcAft>
              <a:buSzPts val="1300"/>
              <a:buChar char="●"/>
            </a:pPr>
            <a:r>
              <a:rPr lang="id"/>
              <a:t>HTML mendukung untuk menampilkan gambar dengan tag img</a:t>
            </a:r>
            <a:endParaRPr/>
          </a:p>
          <a:p>
            <a:pPr marL="457200" lvl="0" indent="-311150" algn="l" rtl="0">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Image Attribute</a:t>
            </a:r>
            <a:endParaRPr/>
          </a:p>
        </p:txBody>
      </p:sp>
      <p:sp>
        <p:nvSpPr>
          <p:cNvPr id="850" name="Google Shape;850;p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Tag img adalah void element, jadi tidak memiliki konten</a:t>
            </a:r>
            <a:endParaRPr/>
          </a:p>
          <a:p>
            <a:pPr marL="457200" lvl="0" indent="-311150" algn="l" rtl="0">
              <a:spcBef>
                <a:spcPts val="0"/>
              </a:spcBef>
              <a:spcAft>
                <a:spcPts val="0"/>
              </a:spcAft>
              <a:buSzPts val="1300"/>
              <a:buChar char="●"/>
            </a:pPr>
            <a:r>
              <a:rPr lang="id"/>
              <a:t>Terdapat beberapa atribut yang bisa kita gunakan dalam tag img</a:t>
            </a:r>
            <a:endParaRPr/>
          </a:p>
          <a:p>
            <a:pPr marL="457200" lvl="0" indent="-311150" algn="l" rtl="0">
              <a:spcBef>
                <a:spcPts val="0"/>
              </a:spcBef>
              <a:spcAft>
                <a:spcPts val="0"/>
              </a:spcAft>
              <a:buSzPts val="1300"/>
              <a:buChar char="●"/>
            </a:pPr>
            <a:r>
              <a:rPr lang="id"/>
              <a:t>Attribute src yang digunakan untuk menentukan lokasi gambar yang mau ditampilkan, bisa menggunakan Absolute URL atau Relative URL</a:t>
            </a:r>
            <a:endParaRPr/>
          </a:p>
          <a:p>
            <a:pPr marL="457200" lvl="0" indent="-311150" algn="l" rtl="0">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Image Size</a:t>
            </a:r>
            <a:endParaRPr/>
          </a:p>
        </p:txBody>
      </p:sp>
      <p:sp>
        <p:nvSpPr>
          <p:cNvPr id="862" name="Google Shape;862;p1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Secara bawaan default, ukuran gambar akan selalu ditampilkan sesuai aslinya</a:t>
            </a:r>
            <a:endParaRPr/>
          </a:p>
          <a:p>
            <a:pPr marL="457200" lvl="0" indent="-311150" algn="l" rtl="0">
              <a:spcBef>
                <a:spcPts val="0"/>
              </a:spcBef>
              <a:spcAft>
                <a:spcPts val="0"/>
              </a:spcAft>
              <a:buSzPts val="1300"/>
              <a:buChar char="●"/>
            </a:pPr>
            <a:r>
              <a:rPr lang="id"/>
              <a:t>Kadang-kadang, kita ingin mengubah ukuran gambarnya</a:t>
            </a:r>
            <a:endParaRPr/>
          </a:p>
          <a:p>
            <a:pPr marL="457200" lvl="0" indent="-311150" algn="l" rtl="0">
              <a:spcBef>
                <a:spcPts val="0"/>
              </a:spcBef>
              <a:spcAft>
                <a:spcPts val="0"/>
              </a:spcAft>
              <a:buSzPts val="1300"/>
              <a:buChar char="●"/>
            </a:pPr>
            <a:r>
              <a:rPr lang="id"/>
              <a:t>Untuk melakukan itu, kita perlu batuan CSS</a:t>
            </a:r>
            <a:endParaRPr/>
          </a:p>
          <a:p>
            <a:pPr marL="457200" lvl="0" indent="-311150" algn="l" rtl="0">
              <a:spcBef>
                <a:spcPts val="0"/>
              </a:spcBef>
              <a:spcAft>
                <a:spcPts val="0"/>
              </a:spcAft>
              <a:buSzPts val="1300"/>
              <a:buChar char="●"/>
            </a:pPr>
            <a:r>
              <a:rPr lang="id"/>
              <a:t>Kita bisa gunakan attribute CSS :</a:t>
            </a:r>
            <a:endParaRPr/>
          </a:p>
          <a:p>
            <a:pPr marL="457200" lvl="0" indent="-311150" algn="l" rtl="0">
              <a:spcBef>
                <a:spcPts val="0"/>
              </a:spcBef>
              <a:spcAft>
                <a:spcPts val="0"/>
              </a:spcAft>
              <a:buSzPts val="1300"/>
              <a:buChar char="●"/>
            </a:pPr>
            <a:r>
              <a:rPr lang="id"/>
              <a:t>width untuk mengubah ukuran lebar</a:t>
            </a:r>
            <a:endParaRPr/>
          </a:p>
          <a:p>
            <a:pPr marL="457200" lvl="0" indent="-311150" algn="l" rtl="0">
              <a:spcBef>
                <a:spcPts val="0"/>
              </a:spcBef>
              <a:spcAft>
                <a:spcPts val="0"/>
              </a:spcAft>
              <a:buSzPts val="1300"/>
              <a:buChar char="●"/>
            </a:pPr>
            <a:r>
              <a:rPr lang="id"/>
              <a:t>height untuk mengubah ukuran tinggi</a:t>
            </a:r>
            <a:endParaRPr/>
          </a:p>
          <a:p>
            <a:pPr marL="457200" lvl="0" indent="-311150" algn="l" rtl="0">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Picture</a:t>
            </a:r>
            <a:endParaRPr/>
          </a:p>
        </p:txBody>
      </p:sp>
      <p:sp>
        <p:nvSpPr>
          <p:cNvPr id="879" name="Google Shape;879;p1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Selain untuk menampilkan gambar menggunakan tag img, di HTML juga bisa menggunakan tag picture untuk menampilkan gambar</a:t>
            </a:r>
            <a:endParaRPr/>
          </a:p>
          <a:p>
            <a:pPr marL="457200" lvl="0" indent="-311150" algn="l" rtl="0">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Picture Content</a:t>
            </a:r>
            <a:endParaRPr/>
          </a:p>
        </p:txBody>
      </p:sp>
      <p:sp>
        <p:nvSpPr>
          <p:cNvPr id="885" name="Google Shape;885;p1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Tag img adalah void element, sedangkan Tag picture bukan</a:t>
            </a:r>
            <a:endParaRPr/>
          </a:p>
          <a:p>
            <a:pPr marL="457200" lvl="0" indent="-311150" algn="l" rtl="0">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Media Attribute</a:t>
            </a:r>
            <a:endParaRPr/>
          </a:p>
        </p:txBody>
      </p:sp>
      <p:sp>
        <p:nvSpPr>
          <p:cNvPr id="897" name="Google Shape;897;p1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Atribut media di tag source berisikan media query CSS</a:t>
            </a:r>
            <a:endParaRPr/>
          </a:p>
          <a:p>
            <a:pPr marL="457200" lvl="0" indent="-311150" algn="l" rtl="0">
              <a:spcBef>
                <a:spcPts val="0"/>
              </a:spcBef>
              <a:spcAft>
                <a:spcPts val="0"/>
              </a:spcAft>
              <a:buSzPts val="1300"/>
              <a:buChar char="●"/>
            </a:pPr>
            <a:r>
              <a:rPr lang="id"/>
              <a:t>Detailnya akan kita bahas nanti di kelas CSS</a:t>
            </a:r>
            <a:endParaRPr/>
          </a:p>
          <a:p>
            <a:pPr marL="457200" lvl="0" indent="-311150" algn="l" rtl="0">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Domain</a:t>
            </a:r>
            <a:endParaRPr/>
          </a:p>
        </p:txBody>
      </p:sp>
      <p:sp>
        <p:nvSpPr>
          <p:cNvPr id="328" name="Google Shape;328;p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komputer Web terhubung ke internet, biasanya dia memiliki alamat</a:t>
            </a:r>
            <a:endParaRPr/>
          </a:p>
          <a:p>
            <a:pPr marL="457200" lvl="0" indent="-311150" algn="l" rtl="0">
              <a:spcBef>
                <a:spcPts val="0"/>
              </a:spcBef>
              <a:spcAft>
                <a:spcPts val="0"/>
              </a:spcAft>
              <a:buSzPts val="1300"/>
              <a:buChar char="●"/>
            </a:pPr>
            <a:r>
              <a:rPr lang="id"/>
              <a:t>Alamat ini bernama ip address, formatnya misal nya 172.217.194.94</a:t>
            </a:r>
            <a:endParaRPr/>
          </a:p>
          <a:p>
            <a:pPr marL="457200" lvl="0" indent="-311150" algn="l" rtl="0">
              <a:spcBef>
                <a:spcPts val="0"/>
              </a:spcBef>
              <a:spcAft>
                <a:spcPts val="0"/>
              </a:spcAft>
              <a:buSzPts val="1300"/>
              <a:buChar char="●"/>
            </a:pPr>
            <a:r>
              <a:rPr lang="id"/>
              <a:t>Karena alamat ip address sangat menyulitkan untuk diingat</a:t>
            </a:r>
            <a:endParaRPr/>
          </a:p>
          <a:p>
            <a:pPr marL="457200" lvl="0" indent="-311150" algn="l" rtl="0">
              <a:spcBef>
                <a:spcPts val="0"/>
              </a:spcBef>
              <a:spcAft>
                <a:spcPts val="0"/>
              </a:spcAft>
              <a:buSzPts val="1300"/>
              <a:buChar char="●"/>
            </a:pPr>
            <a:r>
              <a:rPr lang="id"/>
              <a:t>Untung saja ada yang namanya nama domain</a:t>
            </a:r>
            <a:endParaRPr/>
          </a:p>
          <a:p>
            <a:pPr marL="457200" lvl="0" indent="-311150" algn="l" rtl="0">
              <a:spcBef>
                <a:spcPts val="0"/>
              </a:spcBef>
              <a:spcAft>
                <a:spcPts val="0"/>
              </a:spcAft>
              <a:buSzPts val="1300"/>
              <a:buChar char="●"/>
            </a:pPr>
            <a:r>
              <a:rPr lang="id"/>
              <a:t>Nama domain adalah alamat yang bisa digunakan sebagai alias ke ip address</a:t>
            </a:r>
            <a:endParaRPr/>
          </a:p>
          <a:p>
            <a:pPr marL="457200" lvl="0" indent="-311150" algn="l" rtl="0">
              <a:spcBef>
                <a:spcPts val="0"/>
              </a:spcBef>
              <a:spcAft>
                <a:spcPts val="0"/>
              </a:spcAft>
              <a:buSzPts val="1300"/>
              <a:buChar char="●"/>
            </a:pPr>
            <a:r>
              <a:rPr lang="id"/>
              <a:t>Misal seperti niagahoster.com, google.com dan lain-lain</a:t>
            </a:r>
            <a:endParaRPr/>
          </a:p>
          <a:p>
            <a:pPr marL="457200" lvl="0" indent="-311150" algn="l" rtl="0">
              <a:spcBef>
                <a:spcPts val="0"/>
              </a:spcBef>
              <a:spcAft>
                <a:spcPts val="0"/>
              </a:spcAft>
              <a:buSzPts val="1300"/>
              <a:buChar char="●"/>
            </a:pPr>
            <a:r>
              <a:rPr lang="id"/>
              <a:t>Dengan nama domain, sebagai manusia kita akan mudah mengingat dibandingkan ip address</a:t>
            </a:r>
            <a:endParaRPr/>
          </a:p>
          <a:p>
            <a:pPr marL="457200" lvl="0" indent="-311150" algn="l" rtl="0">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Computer Code</a:t>
            </a:r>
            <a:endParaRPr/>
          </a:p>
        </p:txBody>
      </p:sp>
      <p:sp>
        <p:nvSpPr>
          <p:cNvPr id="908" name="Google Shape;908;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Sebagai programmer, kadang kita sering membuat web artikel tentang kode program</a:t>
            </a:r>
            <a:endParaRPr/>
          </a:p>
          <a:p>
            <a:pPr marL="457200" lvl="0" indent="-311150" algn="l" rtl="0">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marL="457200" lvl="0" indent="-311150" algn="l" rtl="0">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Tag Pre</a:t>
            </a:r>
            <a:endParaRPr/>
          </a:p>
        </p:txBody>
      </p:sp>
      <p:sp>
        <p:nvSpPr>
          <p:cNvPr id="914" name="Google Shape;914;p1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menampilkan tulisan di dalam HTML apa adanya, kita bisa menggunakan tag pre</a:t>
            </a:r>
            <a:endParaRPr/>
          </a:p>
          <a:p>
            <a:pPr marL="457200" lvl="0" indent="-311150" algn="l" rtl="0">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Emoji</a:t>
            </a:r>
            <a:endParaRPr/>
          </a:p>
        </p:txBody>
      </p:sp>
      <p:sp>
        <p:nvSpPr>
          <p:cNvPr id="931" name="Google Shape;931;p1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Dalam website, kita sering sekali melihat emoji pada tulisan</a:t>
            </a:r>
            <a:endParaRPr/>
          </a:p>
          <a:p>
            <a:pPr marL="457200" lvl="0" indent="-311150" algn="l" rtl="0">
              <a:spcBef>
                <a:spcPts val="0"/>
              </a:spcBef>
              <a:spcAft>
                <a:spcPts val="0"/>
              </a:spcAft>
              <a:buSzPts val="1300"/>
              <a:buChar char="●"/>
            </a:pPr>
            <a:r>
              <a:rPr lang="id"/>
              <a:t>Bagaimana cara membuat emoji di HTML?</a:t>
            </a:r>
            <a:endParaRPr/>
          </a:p>
          <a:p>
            <a:pPr marL="457200" lvl="0" indent="-311150" algn="l" rtl="0">
              <a:spcBef>
                <a:spcPts val="0"/>
              </a:spcBef>
              <a:spcAft>
                <a:spcPts val="0"/>
              </a:spcAft>
              <a:buSzPts val="1300"/>
              <a:buChar char="●"/>
            </a:pPr>
            <a:r>
              <a:rPr lang="id"/>
              <a:t>HTML sudah memiliki standar untuk membuat emoji, mirip dengan HTML Entities, kita juga bisa menggunakan kode untuk membuat Emoji</a:t>
            </a:r>
            <a:endParaRPr/>
          </a:p>
          <a:p>
            <a:pPr marL="457200" lvl="0" indent="-311150" algn="l" rtl="0">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Head</a:t>
            </a:r>
            <a:endParaRPr/>
          </a:p>
        </p:txBody>
      </p:sp>
      <p:sp>
        <p:nvSpPr>
          <p:cNvPr id="948" name="Google Shape;948;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Selain tag body, di HTML juga terdapat tag head</a:t>
            </a:r>
            <a:endParaRPr/>
          </a:p>
          <a:p>
            <a:pPr marL="457200" lvl="0" indent="-311150" algn="l" rtl="0">
              <a:spcBef>
                <a:spcPts val="0"/>
              </a:spcBef>
              <a:spcAft>
                <a:spcPts val="0"/>
              </a:spcAft>
              <a:buSzPts val="1300"/>
              <a:buChar char="●"/>
            </a:pPr>
            <a:r>
              <a:rPr lang="id"/>
              <a:t>Tag head digunakan untuk menambah informasi yang tidak dimunculkan di halaman web</a:t>
            </a:r>
            <a:endParaRPr/>
          </a:p>
          <a:p>
            <a:pPr marL="457200" lvl="0" indent="-311150" algn="l" rtl="0">
              <a:spcBef>
                <a:spcPts val="0"/>
              </a:spcBef>
              <a:spcAft>
                <a:spcPts val="0"/>
              </a:spcAft>
              <a:buSzPts val="1300"/>
              <a:buChar char="●"/>
            </a:pPr>
            <a:r>
              <a:rPr lang="id"/>
              <a:t>Head biasanya digunakan untuk menambah informasi seperti CSS atau JavaScript</a:t>
            </a:r>
            <a:endParaRPr/>
          </a:p>
          <a:p>
            <a:pPr marL="457200" lvl="0" indent="-311150" algn="l" rtl="0">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Title</a:t>
            </a:r>
            <a:endParaRPr/>
          </a:p>
        </p:txBody>
      </p:sp>
      <p:sp>
        <p:nvSpPr>
          <p:cNvPr id="954" name="Google Shape;954;p1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Web Browser</a:t>
            </a:r>
            <a:endParaRPr/>
          </a:p>
        </p:txBody>
      </p:sp>
      <p:sp>
        <p:nvSpPr>
          <p:cNvPr id="334" name="Google Shape;334;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Jika Web Server adalah aplikasi yang digunakan untuk menyimpan informasi Web</a:t>
            </a:r>
            <a:endParaRPr/>
          </a:p>
          <a:p>
            <a:pPr marL="457200" lvl="0" indent="-311150" algn="l" rtl="0">
              <a:spcBef>
                <a:spcPts val="0"/>
              </a:spcBef>
              <a:spcAft>
                <a:spcPts val="0"/>
              </a:spcAft>
              <a:buSzPts val="1300"/>
              <a:buChar char="●"/>
            </a:pPr>
            <a:r>
              <a:rPr lang="id"/>
              <a:t>Web Browser adalah aplikasi yang digunakan untuk mengakses Web melalui internet</a:t>
            </a:r>
            <a:endParaRPr/>
          </a:p>
          <a:p>
            <a:pPr marL="457200" lvl="0" indent="-311150" algn="l" rtl="0">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marL="457200" lvl="0" indent="-311150" algn="l" rtl="0">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5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Favicon</a:t>
            </a:r>
            <a:endParaRPr/>
          </a:p>
        </p:txBody>
      </p:sp>
      <p:sp>
        <p:nvSpPr>
          <p:cNvPr id="971" name="Google Shape;971;p1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kita membuka website seperti Google, Facebook atau yang lainnya, biasanya pada bagian tab Web Browser, terdapat logo perusahaannya</a:t>
            </a:r>
            <a:endParaRPr/>
          </a:p>
          <a:p>
            <a:pPr marL="457200" lvl="0" indent="-311150" algn="l" rtl="0">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Tag Link</a:t>
            </a:r>
            <a:endParaRPr/>
          </a:p>
        </p:txBody>
      </p:sp>
      <p:sp>
        <p:nvSpPr>
          <p:cNvPr id="978" name="Google Shape;978;p16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membuat favicon, kita bisa menggunakan tag link pada bagian head</a:t>
            </a:r>
            <a:endParaRPr/>
          </a:p>
          <a:p>
            <a:pPr marL="457200" lvl="0" indent="-311150" algn="l" rtl="0">
              <a:spcBef>
                <a:spcPts val="0"/>
              </a:spcBef>
              <a:spcAft>
                <a:spcPts val="0"/>
              </a:spcAft>
              <a:buSzPts val="1300"/>
              <a:buChar char="●"/>
            </a:pPr>
            <a:r>
              <a:rPr lang="id"/>
              <a:t>dimana dalam link kita perlu menggunakan atribut rel=”icon” dan href menuju lokasi gambar icon</a:t>
            </a:r>
            <a:endParaRPr/>
          </a:p>
          <a:p>
            <a:pPr marL="457200" lvl="0" indent="-311150" algn="l" rtl="0">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Block dan Inline</a:t>
            </a:r>
            <a:endParaRPr/>
          </a:p>
        </p:txBody>
      </p:sp>
      <p:sp>
        <p:nvSpPr>
          <p:cNvPr id="995" name="Google Shape;995;p1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Di dalam HTML, semua element memiliki nilai display, tergantung dari jenis element yang digunakan</a:t>
            </a:r>
            <a:endParaRPr/>
          </a:p>
          <a:p>
            <a:pPr marL="457200" lvl="0" indent="-311150" algn="l" rtl="0">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Block</a:t>
            </a:r>
            <a:endParaRPr/>
          </a:p>
        </p:txBody>
      </p:sp>
      <p:sp>
        <p:nvSpPr>
          <p:cNvPr id="1001" name="Google Shape;1001;p1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Element yang memiliki nilai display block, selalu dimulai dengan baris baru. </a:t>
            </a:r>
            <a:endParaRPr/>
          </a:p>
          <a:p>
            <a:pPr marL="457200" lvl="0" indent="-311150" algn="l" rtl="0">
              <a:spcBef>
                <a:spcPts val="0"/>
              </a:spcBef>
              <a:spcAft>
                <a:spcPts val="0"/>
              </a:spcAft>
              <a:buSzPts val="1300"/>
              <a:buChar char="●"/>
            </a:pPr>
            <a:r>
              <a:rPr lang="id"/>
              <a:t>Web browser secara otomatis menambahkan jarak / margin sebelum dan setelah element</a:t>
            </a:r>
            <a:endParaRPr/>
          </a:p>
          <a:p>
            <a:pPr marL="457200" lvl="0" indent="-311150" algn="l" rtl="0">
              <a:spcBef>
                <a:spcPts val="0"/>
              </a:spcBef>
              <a:spcAft>
                <a:spcPts val="0"/>
              </a:spcAft>
              <a:buSzPts val="1300"/>
              <a:buChar char="●"/>
            </a:pPr>
            <a:r>
              <a:rPr lang="id"/>
              <a:t>Dan element dengan nilai display block, selalu mengambil ukuran penuh yang tersedia, yag artinya dia akan meregang dari kiri dan kanan</a:t>
            </a:r>
            <a:endParaRPr/>
          </a:p>
          <a:p>
            <a:pPr marL="457200" lvl="0" indent="-311150" algn="l" rtl="0">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Inline</a:t>
            </a:r>
            <a:endParaRPr/>
          </a:p>
        </p:txBody>
      </p:sp>
      <p:sp>
        <p:nvSpPr>
          <p:cNvPr id="1007" name="Google Shape;1007;p1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Sedangkan dalam display inline, element tidak dimulai dengan baris baru</a:t>
            </a:r>
            <a:endParaRPr/>
          </a:p>
          <a:p>
            <a:pPr marL="457200" lvl="0" indent="-311150" algn="l" rtl="0">
              <a:spcBef>
                <a:spcPts val="0"/>
              </a:spcBef>
              <a:spcAft>
                <a:spcPts val="0"/>
              </a:spcAft>
              <a:buSzPts val="1300"/>
              <a:buChar char="●"/>
            </a:pPr>
            <a:r>
              <a:rPr lang="id"/>
              <a:t>Selain itu dalam display inline, element hanya menggunakan ukuran seperlunya saja</a:t>
            </a:r>
            <a:endParaRPr/>
          </a:p>
          <a:p>
            <a:pPr marL="457200" lvl="0" indent="-311150" algn="l" rtl="0">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Div</a:t>
            </a:r>
            <a:endParaRPr/>
          </a:p>
        </p:txBody>
      </p:sp>
      <p:sp>
        <p:nvSpPr>
          <p:cNvPr id="1013" name="Google Shape;1013;p1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Div adalah salah satu tag di HTML yang memiliki nilai display block</a:t>
            </a:r>
            <a:endParaRPr/>
          </a:p>
          <a:p>
            <a:pPr marL="457200" lvl="0" indent="-311150" algn="l" rtl="0">
              <a:spcBef>
                <a:spcPts val="0"/>
              </a:spcBef>
              <a:spcAft>
                <a:spcPts val="0"/>
              </a:spcAft>
              <a:buSzPts val="1300"/>
              <a:buChar char="●"/>
            </a:pPr>
            <a:r>
              <a:rPr lang="id"/>
              <a:t>Div biasanya digunakan sebagai container (wadah) untuk beberapa element HTML</a:t>
            </a:r>
            <a:endParaRPr/>
          </a:p>
          <a:p>
            <a:pPr marL="457200" lvl="0" indent="-311150" algn="l" rtl="0">
              <a:spcBef>
                <a:spcPts val="0"/>
              </a:spcBef>
              <a:spcAft>
                <a:spcPts val="0"/>
              </a:spcAft>
              <a:buSzPts val="1300"/>
              <a:buChar char="●"/>
            </a:pPr>
            <a:r>
              <a:rPr lang="id"/>
              <a:t>Div banyak digunakan ketika kita ingin membedakan bagian-bagian dalam element HTML, misal ada bagian menu, content, footer, header dan lain-lain</a:t>
            </a:r>
            <a:endParaRPr/>
          </a:p>
          <a:p>
            <a:pPr marL="457200" lvl="0" indent="-311150" algn="l" rtl="0">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Span</a:t>
            </a:r>
            <a:endParaRPr/>
          </a:p>
        </p:txBody>
      </p:sp>
      <p:sp>
        <p:nvSpPr>
          <p:cNvPr id="1025" name="Google Shape;1025;p1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Jika Div menggunakan nilai display block, ada lagi tag span, yang menggunakan nilai display inline</a:t>
            </a:r>
            <a:endParaRPr/>
          </a:p>
          <a:p>
            <a:pPr marL="457200" lvl="0" indent="-311150" algn="l" rtl="0">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marL="457200" lvl="0" indent="-311150" algn="l" rtl="0">
              <a:spcBef>
                <a:spcPts val="0"/>
              </a:spcBef>
              <a:spcAft>
                <a:spcPts val="0"/>
              </a:spcAft>
              <a:buSzPts val="1300"/>
              <a:buChar char="●"/>
            </a:pPr>
            <a:r>
              <a:rPr lang="id"/>
              <a:t>Hal itu tidak bisa dilakukan jika menggunakan p, karena p akan mengubah seluruh warna tulisan</a:t>
            </a:r>
            <a:endParaRPr/>
          </a:p>
          <a:p>
            <a:pPr marL="457200" lvl="0" indent="-311150" algn="l" rtl="0">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7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Video</a:t>
            </a:r>
            <a:endParaRPr/>
          </a:p>
        </p:txBody>
      </p:sp>
      <p:sp>
        <p:nvSpPr>
          <p:cNvPr id="1042" name="Google Shape;1042;p1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Selain gambar, HTML juga mendukung untuk menampilkan video di halaman web yang kita buat</a:t>
            </a:r>
            <a:endParaRPr/>
          </a:p>
          <a:p>
            <a:pPr marL="457200" lvl="0" indent="-311150" algn="l" rtl="0">
              <a:spcBef>
                <a:spcPts val="0"/>
              </a:spcBef>
              <a:spcAft>
                <a:spcPts val="0"/>
              </a:spcAft>
              <a:buSzPts val="1300"/>
              <a:buChar char="●"/>
            </a:pPr>
            <a:r>
              <a:rPr lang="id"/>
              <a:t>Namun perlu diperhatikan, tidak semua jenis video bisa dijalankan oleh Web Browser</a:t>
            </a:r>
            <a:endParaRPr/>
          </a:p>
          <a:p>
            <a:pPr marL="457200" lvl="0" indent="-311150" algn="l" rtl="0">
              <a:spcBef>
                <a:spcPts val="0"/>
              </a:spcBef>
              <a:spcAft>
                <a:spcPts val="0"/>
              </a:spcAft>
              <a:buSzPts val="1300"/>
              <a:buChar char="●"/>
            </a:pPr>
            <a:r>
              <a:rPr lang="id"/>
              <a:t>Biasanya format video yang banyak digunakan adalah mp4, webm atau ogg</a:t>
            </a:r>
            <a:endParaRPr/>
          </a:p>
          <a:p>
            <a:pPr marL="457200" lvl="0" indent="-311150" algn="l" rtl="0">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Video Attribute</a:t>
            </a:r>
            <a:endParaRPr/>
          </a:p>
        </p:txBody>
      </p:sp>
      <p:sp>
        <p:nvSpPr>
          <p:cNvPr id="1048" name="Google Shape;1048;p1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Tag video memiliki banyak atribut, seperti </a:t>
            </a:r>
            <a:endParaRPr/>
          </a:p>
          <a:p>
            <a:pPr marL="457200" lvl="0" indent="-311150" algn="l" rtl="0">
              <a:spcBef>
                <a:spcPts val="0"/>
              </a:spcBef>
              <a:spcAft>
                <a:spcPts val="0"/>
              </a:spcAft>
              <a:buSzPts val="1300"/>
              <a:buChar char="●"/>
            </a:pPr>
            <a:r>
              <a:rPr lang="id"/>
              <a:t>width untuk ukuran lebar video</a:t>
            </a:r>
            <a:endParaRPr/>
          </a:p>
          <a:p>
            <a:pPr marL="457200" lvl="0" indent="-311150" algn="l" rtl="0">
              <a:spcBef>
                <a:spcPts val="0"/>
              </a:spcBef>
              <a:spcAft>
                <a:spcPts val="0"/>
              </a:spcAft>
              <a:buSzPts val="1300"/>
              <a:buChar char="●"/>
            </a:pPr>
            <a:r>
              <a:rPr lang="id"/>
              <a:t>height untuk ukuran tinggi video</a:t>
            </a:r>
            <a:endParaRPr/>
          </a:p>
          <a:p>
            <a:pPr marL="457200" lvl="0" indent="-311150" algn="l" rtl="0">
              <a:spcBef>
                <a:spcPts val="0"/>
              </a:spcBef>
              <a:spcAft>
                <a:spcPts val="0"/>
              </a:spcAft>
              <a:buSzPts val="1300"/>
              <a:buChar char="●"/>
            </a:pPr>
            <a:r>
              <a:rPr lang="id"/>
              <a:t>controls untuk menampilkan kontrol video</a:t>
            </a:r>
            <a:endParaRPr/>
          </a:p>
          <a:p>
            <a:pPr marL="457200" lvl="0" indent="-311150" algn="l" rtl="0">
              <a:spcBef>
                <a:spcPts val="0"/>
              </a:spcBef>
              <a:spcAft>
                <a:spcPts val="0"/>
              </a:spcAft>
              <a:buSzPts val="1300"/>
              <a:buChar char="●"/>
            </a:pPr>
            <a:r>
              <a:rPr lang="id"/>
              <a:t>autoplay agar video otomatis berjalan</a:t>
            </a:r>
            <a:endParaRPr/>
          </a:p>
          <a:p>
            <a:pPr marL="457200" lvl="0" indent="-311150" algn="l" rtl="0">
              <a:spcBef>
                <a:spcPts val="0"/>
              </a:spcBef>
              <a:spcAft>
                <a:spcPts val="0"/>
              </a:spcAft>
              <a:buSzPts val="1300"/>
              <a:buChar char="●"/>
            </a:pPr>
            <a:r>
              <a:rPr lang="id"/>
              <a:t>Untuk menampilkan video, kita bisa gunakan tag source</a:t>
            </a:r>
            <a:endParaRPr/>
          </a:p>
          <a:p>
            <a:pPr marL="457200" lvl="0" indent="-311150" algn="l" rtl="0">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7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Audio</a:t>
            </a:r>
            <a:endParaRPr/>
          </a:p>
        </p:txBody>
      </p:sp>
      <p:sp>
        <p:nvSpPr>
          <p:cNvPr id="1065" name="Google Shape;1065;p1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Selain gambar, video, HTML juga mendukung untuk audio</a:t>
            </a:r>
            <a:endParaRPr/>
          </a:p>
          <a:p>
            <a:pPr marL="457200" lvl="0" indent="-311150" algn="l" rtl="0">
              <a:spcBef>
                <a:spcPts val="0"/>
              </a:spcBef>
              <a:spcAft>
                <a:spcPts val="0"/>
              </a:spcAft>
              <a:buSzPts val="1300"/>
              <a:buChar char="●"/>
            </a:pPr>
            <a:r>
              <a:rPr lang="id"/>
              <a:t>Untuk audio, kita bisa menggunakan tag audio</a:t>
            </a:r>
            <a:endParaRPr/>
          </a:p>
          <a:p>
            <a:pPr marL="457200" lvl="0" indent="-311150" algn="l" rtl="0">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HTML 5</a:t>
            </a:r>
            <a:endParaRPr/>
          </a:p>
        </p:txBody>
      </p:sp>
      <p:sp>
        <p:nvSpPr>
          <p:cNvPr id="1082" name="Google Shape;1082;p1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Tahun 2008, HTML sudah rilis versi 5</a:t>
            </a:r>
            <a:endParaRPr/>
          </a:p>
          <a:p>
            <a:pPr marL="457200" lvl="0" indent="-311150" algn="l" rtl="0">
              <a:spcBef>
                <a:spcPts val="0"/>
              </a:spcBef>
              <a:spcAft>
                <a:spcPts val="0"/>
              </a:spcAft>
              <a:buSzPts val="1300"/>
              <a:buChar char="●"/>
            </a:pPr>
            <a:r>
              <a:rPr lang="id"/>
              <a:t>Banyak perubahan yang terjadi di HTML 5 dari versi sebelumnya HTML 4, terutama dari interaksi yang lebih kaya (perlu menggunakan JavaScript)</a:t>
            </a:r>
            <a:endParaRPr/>
          </a:p>
          <a:p>
            <a:pPr marL="457200" lvl="0" indent="-311150" algn="l" rtl="0">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marL="457200" lvl="0" indent="-311150" algn="l" rtl="0">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8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Inline Frame</a:t>
            </a:r>
            <a:endParaRPr/>
          </a:p>
        </p:txBody>
      </p:sp>
      <p:sp>
        <p:nvSpPr>
          <p:cNvPr id="1099" name="Google Shape;1099;p1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Pada saat membuat halaman web, kadang kita ingin menampilkan halaman web lain pada halaman tersebut</a:t>
            </a:r>
            <a:endParaRPr/>
          </a:p>
          <a:p>
            <a:pPr marL="457200" lvl="0" indent="-311150" algn="l" rtl="0">
              <a:spcBef>
                <a:spcPts val="0"/>
              </a:spcBef>
              <a:spcAft>
                <a:spcPts val="0"/>
              </a:spcAft>
              <a:buSzPts val="1300"/>
              <a:buChar char="●"/>
            </a:pPr>
            <a:r>
              <a:rPr lang="id"/>
              <a:t>Pada kasus seperti itu, kita bisa menggunakan Inline Frame</a:t>
            </a:r>
            <a:endParaRPr/>
          </a:p>
          <a:p>
            <a:pPr marL="457200" lvl="0" indent="-311150" algn="l" rtl="0">
              <a:spcBef>
                <a:spcPts val="0"/>
              </a:spcBef>
              <a:spcAft>
                <a:spcPts val="0"/>
              </a:spcAft>
              <a:buSzPts val="1300"/>
              <a:buChar char="●"/>
            </a:pPr>
            <a:r>
              <a:rPr lang="id"/>
              <a:t>Inline Frame di HTML bisa menggunakan tag iframe</a:t>
            </a:r>
            <a:endParaRPr/>
          </a:p>
          <a:p>
            <a:pPr marL="457200" lvl="0" indent="-311150" algn="l" rtl="0">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8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Table</a:t>
            </a:r>
            <a:endParaRPr/>
          </a:p>
        </p:txBody>
      </p:sp>
      <p:sp>
        <p:nvSpPr>
          <p:cNvPr id="1122" name="Google Shape;1122;p18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membuat halaman Web, kita sering membuat tabel</a:t>
            </a:r>
            <a:endParaRPr/>
          </a:p>
          <a:p>
            <a:pPr marL="457200" lvl="0" indent="-311150" algn="l" rtl="0">
              <a:spcBef>
                <a:spcPts val="0"/>
              </a:spcBef>
              <a:spcAft>
                <a:spcPts val="0"/>
              </a:spcAft>
              <a:buSzPts val="1300"/>
              <a:buChar char="●"/>
            </a:pPr>
            <a:r>
              <a:rPr lang="id"/>
              <a:t>Di HTML, kita kita juga bisa membuat tabel</a:t>
            </a:r>
            <a:endParaRPr/>
          </a:p>
          <a:p>
            <a:pPr marL="457200" lvl="0" indent="-311150" algn="l" rtl="0">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Table Tag</a:t>
            </a:r>
            <a:endParaRPr/>
          </a:p>
        </p:txBody>
      </p:sp>
      <p:sp>
        <p:nvSpPr>
          <p:cNvPr id="1128" name="Google Shape;1128;p1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Tag table, digunakan untuk membuat tabel</a:t>
            </a:r>
            <a:endParaRPr/>
          </a:p>
          <a:p>
            <a:pPr marL="457200" lvl="0" indent="-311150" algn="l" rtl="0">
              <a:spcBef>
                <a:spcPts val="0"/>
              </a:spcBef>
              <a:spcAft>
                <a:spcPts val="0"/>
              </a:spcAft>
              <a:buSzPts val="1300"/>
              <a:buChar char="●"/>
            </a:pPr>
            <a:r>
              <a:rPr lang="id"/>
              <a:t>Tag tr untuk membuat row / baris</a:t>
            </a:r>
            <a:endParaRPr/>
          </a:p>
          <a:p>
            <a:pPr marL="457200" lvl="0" indent="-311150" algn="l" rtl="0">
              <a:spcBef>
                <a:spcPts val="0"/>
              </a:spcBef>
              <a:spcAft>
                <a:spcPts val="0"/>
              </a:spcAft>
              <a:buSzPts val="1300"/>
              <a:buChar char="●"/>
            </a:pPr>
            <a:r>
              <a:rPr lang="id"/>
              <a:t>Tag th untuk membuat kolom header table</a:t>
            </a:r>
            <a:endParaRPr/>
          </a:p>
          <a:p>
            <a:pPr marL="457200" lvl="0" indent="-311150" algn="l" rtl="0">
              <a:spcBef>
                <a:spcPts val="0"/>
              </a:spcBef>
              <a:spcAft>
                <a:spcPts val="0"/>
              </a:spcAft>
              <a:buSzPts val="1300"/>
              <a:buChar char="●"/>
            </a:pPr>
            <a:r>
              <a:rPr lang="id"/>
              <a:t>Tag td untuk membuat kolom isi table</a:t>
            </a:r>
            <a:endParaRPr/>
          </a:p>
          <a:p>
            <a:pPr marL="457200" lvl="0" indent="-311150" algn="l" rtl="0">
              <a:spcBef>
                <a:spcPts val="0"/>
              </a:spcBef>
              <a:spcAft>
                <a:spcPts val="0"/>
              </a:spcAft>
              <a:buSzPts val="1300"/>
              <a:buChar char="●"/>
            </a:pPr>
            <a:r>
              <a:rPr lang="id"/>
              <a:t>Tag caption untuk keterangan table</a:t>
            </a:r>
            <a:endParaRPr/>
          </a:p>
          <a:p>
            <a:pPr marL="457200" lvl="0" indent="-311150" algn="l" rtl="0">
              <a:spcBef>
                <a:spcPts val="0"/>
              </a:spcBef>
              <a:spcAft>
                <a:spcPts val="0"/>
              </a:spcAft>
              <a:buSzPts val="1300"/>
              <a:buChar char="●"/>
            </a:pPr>
            <a:r>
              <a:rPr lang="id"/>
              <a:t>Tag thead, untuk grup header table</a:t>
            </a:r>
            <a:endParaRPr/>
          </a:p>
          <a:p>
            <a:pPr marL="457200" lvl="0" indent="-311150" algn="l" rtl="0">
              <a:spcBef>
                <a:spcPts val="0"/>
              </a:spcBef>
              <a:spcAft>
                <a:spcPts val="0"/>
              </a:spcAft>
              <a:buSzPts val="1300"/>
              <a:buChar char="●"/>
            </a:pPr>
            <a:r>
              <a:rPr lang="id"/>
              <a:t>Tag tbody, untuk grup isi table</a:t>
            </a:r>
            <a:endParaRPr/>
          </a:p>
          <a:p>
            <a:pPr marL="457200" lvl="0" indent="-311150" algn="l" rtl="0">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Pengenalan HTML</a:t>
            </a:r>
            <a:endParaRPr/>
          </a:p>
        </p:txBody>
      </p:sp>
      <p:sp>
        <p:nvSpPr>
          <p:cNvPr id="351" name="Google Shape;351;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HTML singkatan dari HyperText Markup Language, ini adalah adalah struktur dasar dari halaman web</a:t>
            </a:r>
            <a:endParaRPr/>
          </a:p>
          <a:p>
            <a:pPr marL="457200" lvl="0" indent="-311150" algn="l" rtl="0">
              <a:spcBef>
                <a:spcPts val="0"/>
              </a:spcBef>
              <a:spcAft>
                <a:spcPts val="0"/>
              </a:spcAft>
              <a:buSzPts val="1300"/>
              <a:buChar char="●"/>
            </a:pPr>
            <a:r>
              <a:rPr lang="id"/>
              <a:t>HTML mendeskripsikan struktur dari isi konten halaman Web</a:t>
            </a:r>
            <a:endParaRPr/>
          </a:p>
          <a:p>
            <a:pPr marL="457200" lvl="0" indent="-311150" algn="l" rtl="0">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marL="457200" lvl="0" indent="-311150" algn="l" rtl="0">
              <a:spcBef>
                <a:spcPts val="0"/>
              </a:spcBef>
              <a:spcAft>
                <a:spcPts val="0"/>
              </a:spcAft>
              <a:buSzPts val="1300"/>
              <a:buChar char="●"/>
            </a:pPr>
            <a:r>
              <a:rPr lang="id"/>
              <a:t>Di materi ini, kita hanya akan fokus membahas HTML, tidak akan membahas tentang CSS atau JavaScript</a:t>
            </a:r>
            <a:endParaRPr/>
          </a:p>
          <a:p>
            <a:pPr marL="457200" lvl="0" indent="-311150" algn="l" rtl="0">
              <a:spcBef>
                <a:spcPts val="0"/>
              </a:spcBef>
              <a:spcAft>
                <a:spcPts val="0"/>
              </a:spcAft>
              <a:buSzPts val="1300"/>
              <a:buChar char="●"/>
            </a:pPr>
            <a:r>
              <a:rPr lang="id"/>
              <a:t>HTML sendiri sebenarnya hanyalah kumpulan kode yang berisikan informasi halaman web</a:t>
            </a:r>
            <a:endParaRPr/>
          </a:p>
          <a:p>
            <a:pPr marL="457200" lvl="0" indent="-311150" algn="l" rtl="0">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Colgroup</a:t>
            </a:r>
            <a:endParaRPr/>
          </a:p>
        </p:txBody>
      </p:sp>
      <p:sp>
        <p:nvSpPr>
          <p:cNvPr id="1141" name="Google Shape;1141;p1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Kadang kita ingin memberi style untuk kolom, jika dilakukan satu-satu, maka akan menyulitkan</a:t>
            </a:r>
            <a:endParaRPr/>
          </a:p>
          <a:p>
            <a:pPr marL="457200" lvl="0" indent="-311150" algn="l" rtl="0">
              <a:spcBef>
                <a:spcPts val="0"/>
              </a:spcBef>
              <a:spcAft>
                <a:spcPts val="0"/>
              </a:spcAft>
              <a:buSzPts val="1300"/>
              <a:buChar char="●"/>
            </a:pPr>
            <a:r>
              <a:rPr lang="id"/>
              <a:t>Kita bisa menggunakan tag colgroup untuk membuat group kolom, dan tag col untuk tiap kolom nya</a:t>
            </a:r>
            <a:endParaRPr/>
          </a:p>
          <a:p>
            <a:pPr marL="457200" lvl="0" indent="-311150" algn="l" rtl="0">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Colspan dan Rowspan</a:t>
            </a:r>
            <a:endParaRPr/>
          </a:p>
        </p:txBody>
      </p:sp>
      <p:sp>
        <p:nvSpPr>
          <p:cNvPr id="1153" name="Google Shape;1153;p1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kita membuat tabel, kadang kita ingin menggabungkan beberapa kolom atau beberapa baris, sehingga terlihat menjadi satu kolom</a:t>
            </a:r>
            <a:endParaRPr/>
          </a:p>
          <a:p>
            <a:pPr marL="457200" lvl="0" indent="-311150" algn="l" rtl="0">
              <a:spcBef>
                <a:spcPts val="0"/>
              </a:spcBef>
              <a:spcAft>
                <a:spcPts val="0"/>
              </a:spcAft>
              <a:buSzPts val="1300"/>
              <a:buChar char="●"/>
            </a:pPr>
            <a:r>
              <a:rPr lang="id"/>
              <a:t>Pada kasus itu, kita bisa menggunakan atribut colspan untuk menggabungkan beberapa kolom dalam satu baris yang sama</a:t>
            </a:r>
            <a:endParaRPr/>
          </a:p>
          <a:p>
            <a:pPr marL="457200" lvl="0" indent="-311150" algn="l" rtl="0">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9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Semantic</a:t>
            </a:r>
            <a:endParaRPr/>
          </a:p>
        </p:txBody>
      </p:sp>
      <p:sp>
        <p:nvSpPr>
          <p:cNvPr id="1176" name="Google Shape;1176;p1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Semantic element adalah element yang memiliki arti</a:t>
            </a:r>
            <a:endParaRPr/>
          </a:p>
          <a:p>
            <a:pPr marL="457200" lvl="0" indent="-311150" algn="l" rtl="0">
              <a:spcBef>
                <a:spcPts val="0"/>
              </a:spcBef>
              <a:spcAft>
                <a:spcPts val="0"/>
              </a:spcAft>
              <a:buSzPts val="1300"/>
              <a:buChar char="●"/>
            </a:pPr>
            <a:r>
              <a:rPr lang="id"/>
              <a:t>Sebelum HTML 5, setiap kita ingin membuat layout di HTML, kita biasanya hanya menggunakan tag div dan span, hal ini kadang tidak memiliki arti</a:t>
            </a:r>
            <a:endParaRPr/>
          </a:p>
          <a:p>
            <a:pPr marL="457200" lvl="0" indent="-311150" algn="l" rtl="0">
              <a:spcBef>
                <a:spcPts val="0"/>
              </a:spcBef>
              <a:spcAft>
                <a:spcPts val="0"/>
              </a:spcAft>
              <a:buSzPts val="1300"/>
              <a:buChar char="●"/>
            </a:pPr>
            <a:r>
              <a:rPr lang="id"/>
              <a:t>Di HTML 5, terdapat tag-tag seperti div dan span, namun lebih memiliki arti</a:t>
            </a:r>
            <a:endParaRPr/>
          </a:p>
          <a:p>
            <a:pPr marL="457200" lvl="0" indent="-311150" algn="l" rtl="0">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Semantic Tag</a:t>
            </a:r>
            <a:endParaRPr/>
          </a:p>
        </p:txBody>
      </p:sp>
      <p:sp>
        <p:nvSpPr>
          <p:cNvPr id="1182" name="Google Shape;1182;p195"/>
          <p:cNvSpPr txBox="1">
            <a:spLocks noGrp="1"/>
          </p:cNvSpPr>
          <p:nvPr>
            <p:ph type="body" idx="1"/>
          </p:nvPr>
        </p:nvSpPr>
        <p:spPr>
          <a:xfrm>
            <a:off x="729450" y="2078875"/>
            <a:ext cx="7688700" cy="2812500"/>
          </a:xfrm>
          <a:prstGeom prst="rect">
            <a:avLst/>
          </a:prstGeom>
        </p:spPr>
        <p:txBody>
          <a:bodyPr spcFirstLastPara="1" wrap="square" lIns="91425" tIns="91425" rIns="91425" bIns="91425" anchor="t" anchorCtr="0">
            <a:normAutofit lnSpcReduction="20000"/>
          </a:bodyPr>
          <a:lstStyle/>
          <a:p>
            <a:pPr marL="457200" lvl="0" indent="-311150" algn="l" rtl="0">
              <a:spcBef>
                <a:spcPts val="0"/>
              </a:spcBef>
              <a:spcAft>
                <a:spcPts val="0"/>
              </a:spcAft>
              <a:buSzPts val="1300"/>
              <a:buChar char="●"/>
            </a:pPr>
            <a:r>
              <a:rPr lang="id"/>
              <a:t>Tag article, untuk konten artikel</a:t>
            </a:r>
            <a:endParaRPr/>
          </a:p>
          <a:p>
            <a:pPr marL="457200" lvl="0" indent="-311150" algn="l" rtl="0">
              <a:spcBef>
                <a:spcPts val="0"/>
              </a:spcBef>
              <a:spcAft>
                <a:spcPts val="0"/>
              </a:spcAft>
              <a:buSzPts val="1300"/>
              <a:buChar char="●"/>
            </a:pPr>
            <a:r>
              <a:rPr lang="id"/>
              <a:t>Tag aside, untuk bagian disamping konten, misal sidebar</a:t>
            </a:r>
            <a:endParaRPr/>
          </a:p>
          <a:p>
            <a:pPr marL="457200" lvl="0" indent="-311150" algn="l" rtl="0">
              <a:spcBef>
                <a:spcPts val="0"/>
              </a:spcBef>
              <a:spcAft>
                <a:spcPts val="0"/>
              </a:spcAft>
              <a:buSzPts val="1300"/>
              <a:buChar char="●"/>
            </a:pPr>
            <a:r>
              <a:rPr lang="id"/>
              <a:t>Tag figure, untuk konten ilustrasi, diagram, foto, dan lain-lain</a:t>
            </a:r>
            <a:endParaRPr/>
          </a:p>
          <a:p>
            <a:pPr marL="457200" lvl="0" indent="-311150" algn="l" rtl="0">
              <a:spcBef>
                <a:spcPts val="0"/>
              </a:spcBef>
              <a:spcAft>
                <a:spcPts val="0"/>
              </a:spcAft>
              <a:buSzPts val="1300"/>
              <a:buChar char="●"/>
            </a:pPr>
            <a:r>
              <a:rPr lang="id"/>
              <a:t>Tag figurecaption, untuk keterangan tag figure</a:t>
            </a:r>
            <a:endParaRPr/>
          </a:p>
          <a:p>
            <a:pPr marL="457200" lvl="0" indent="-311150" algn="l" rtl="0">
              <a:spcBef>
                <a:spcPts val="0"/>
              </a:spcBef>
              <a:spcAft>
                <a:spcPts val="0"/>
              </a:spcAft>
              <a:buSzPts val="1300"/>
              <a:buChar char="●"/>
            </a:pPr>
            <a:r>
              <a:rPr lang="id"/>
              <a:t>Tag footer, untuk bagian footer dokumen </a:t>
            </a:r>
            <a:endParaRPr/>
          </a:p>
          <a:p>
            <a:pPr marL="457200" lvl="0" indent="-311150" algn="l" rtl="0">
              <a:spcBef>
                <a:spcPts val="0"/>
              </a:spcBef>
              <a:spcAft>
                <a:spcPts val="0"/>
              </a:spcAft>
              <a:buSzPts val="1300"/>
              <a:buChar char="●"/>
            </a:pPr>
            <a:r>
              <a:rPr lang="id"/>
              <a:t>Tag header, untuk bagian header dokumen</a:t>
            </a:r>
            <a:endParaRPr/>
          </a:p>
          <a:p>
            <a:pPr marL="457200" lvl="0" indent="-311150" algn="l" rtl="0">
              <a:spcBef>
                <a:spcPts val="0"/>
              </a:spcBef>
              <a:spcAft>
                <a:spcPts val="0"/>
              </a:spcAft>
              <a:buSzPts val="1300"/>
              <a:buChar char="●"/>
            </a:pPr>
            <a:r>
              <a:rPr lang="id"/>
              <a:t>Tag main, untuk konten utama dokumen</a:t>
            </a:r>
            <a:endParaRPr/>
          </a:p>
          <a:p>
            <a:pPr marL="457200" lvl="0" indent="-311150" algn="l" rtl="0">
              <a:spcBef>
                <a:spcPts val="0"/>
              </a:spcBef>
              <a:spcAft>
                <a:spcPts val="0"/>
              </a:spcAft>
              <a:buSzPts val="1300"/>
              <a:buChar char="●"/>
            </a:pPr>
            <a:r>
              <a:rPr lang="id"/>
              <a:t>Tag mark, untuk bagian yang ditandai atau highlight</a:t>
            </a:r>
            <a:endParaRPr/>
          </a:p>
          <a:p>
            <a:pPr marL="457200" lvl="0" indent="-311150" algn="l" rtl="0">
              <a:spcBef>
                <a:spcPts val="0"/>
              </a:spcBef>
              <a:spcAft>
                <a:spcPts val="0"/>
              </a:spcAft>
              <a:buSzPts val="1300"/>
              <a:buChar char="●"/>
            </a:pPr>
            <a:r>
              <a:rPr lang="id"/>
              <a:t>Tag nav, untuk bagian navigasi link</a:t>
            </a:r>
            <a:endParaRPr/>
          </a:p>
          <a:p>
            <a:pPr marL="457200" lvl="0" indent="-311150" algn="l" rtl="0">
              <a:spcBef>
                <a:spcPts val="0"/>
              </a:spcBef>
              <a:spcAft>
                <a:spcPts val="0"/>
              </a:spcAft>
              <a:buSzPts val="1300"/>
              <a:buChar char="●"/>
            </a:pPr>
            <a:r>
              <a:rPr lang="id"/>
              <a:t>Tag section, untuk section di dokumen</a:t>
            </a:r>
            <a:endParaRPr/>
          </a:p>
          <a:p>
            <a:pPr marL="457200" lvl="0" indent="-311150" algn="l" rtl="0">
              <a:spcBef>
                <a:spcPts val="0"/>
              </a:spcBef>
              <a:spcAft>
                <a:spcPts val="0"/>
              </a:spcAft>
              <a:buSzPts val="1300"/>
              <a:buChar char="●"/>
            </a:pPr>
            <a:r>
              <a:rPr lang="id"/>
              <a:t>Tag details, untuk bagian yang lebih detail yang bisa pengguna lihat</a:t>
            </a:r>
            <a:endParaRPr/>
          </a:p>
          <a:p>
            <a:pPr marL="457200" lvl="0" indent="-311150" algn="l" rtl="0">
              <a:spcBef>
                <a:spcPts val="0"/>
              </a:spcBef>
              <a:spcAft>
                <a:spcPts val="0"/>
              </a:spcAft>
              <a:buSzPts val="1300"/>
              <a:buChar char="●"/>
            </a:pPr>
            <a:r>
              <a:rPr lang="id"/>
              <a:t>Tag summary, untuk heading untuk tag details</a:t>
            </a:r>
            <a:endParaRPr/>
          </a:p>
          <a:p>
            <a:pPr marL="457200" lvl="0" indent="-311150" algn="l" rtl="0">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HTML</a:t>
            </a:r>
            <a:endParaRPr/>
          </a:p>
        </p:txBody>
      </p:sp>
      <p:sp>
        <p:nvSpPr>
          <p:cNvPr id="357" name="Google Shape;357;p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melihat kode html, kita bisa buka website yang kita mau menggunakan Web Browser</a:t>
            </a:r>
            <a:endParaRPr/>
          </a:p>
          <a:p>
            <a:pPr marL="457200" lvl="0" indent="-311150" algn="l" rtl="0">
              <a:spcBef>
                <a:spcPts val="0"/>
              </a:spcBef>
              <a:spcAft>
                <a:spcPts val="0"/>
              </a:spcAft>
              <a:buSzPts val="1300"/>
              <a:buChar char="●"/>
            </a:pPr>
            <a:r>
              <a:rPr lang="id"/>
              <a:t>Lalu gunakan menu View Source di aplikasi Web Browser nya</a:t>
            </a:r>
            <a:endParaRPr/>
          </a:p>
          <a:p>
            <a:pPr marL="457200" lvl="0" indent="-311150" algn="l" rtl="0">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Layout</a:t>
            </a:r>
            <a:endParaRPr/>
          </a:p>
        </p:txBody>
      </p:sp>
      <p:sp>
        <p:nvSpPr>
          <p:cNvPr id="1200" name="Google Shape;1200;p1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Salah satu kegunaan ketika menggunakan Semantic Element adalah, mudah membuat layout</a:t>
            </a:r>
            <a:endParaRPr/>
          </a:p>
          <a:p>
            <a:pPr marL="457200" lvl="0" indent="-311150" algn="l" rtl="0">
              <a:spcBef>
                <a:spcPts val="0"/>
              </a:spcBef>
              <a:spcAft>
                <a:spcPts val="0"/>
              </a:spcAft>
              <a:buSzPts val="1300"/>
              <a:buChar char="●"/>
            </a:pPr>
            <a:r>
              <a:rPr lang="id"/>
              <a:t>Hal ini karena kita tahu tiap bagian tag memiliki arti</a:t>
            </a:r>
            <a:endParaRPr/>
          </a:p>
          <a:p>
            <a:pPr marL="457200" lvl="0" indent="-311150" algn="l" rtl="0">
              <a:spcBef>
                <a:spcPts val="0"/>
              </a:spcBef>
              <a:spcAft>
                <a:spcPts val="0"/>
              </a:spcAft>
              <a:buSzPts val="1300"/>
              <a:buChar char="●"/>
            </a:pPr>
            <a:r>
              <a:rPr lang="id"/>
              <a:t>Pada materi ini, kita akan menggunakan CSS untuk membuat layout, tapi untuk detailnya akan kita bahas di materi kelas CSS</a:t>
            </a:r>
            <a:endParaRPr/>
          </a:p>
          <a:p>
            <a:pPr marL="457200" lvl="0" indent="-311150" algn="l" rtl="0">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2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Responsive</a:t>
            </a:r>
            <a:endParaRPr/>
          </a:p>
        </p:txBody>
      </p:sp>
      <p:sp>
        <p:nvSpPr>
          <p:cNvPr id="1218" name="Google Shape;1218;p20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Kita tahu bahwa ukuran layar komputer itu bisa berbeda-beda, termasuk smartphone</a:t>
            </a:r>
            <a:endParaRPr/>
          </a:p>
          <a:p>
            <a:pPr marL="457200" lvl="0" indent="-311150" algn="l" rtl="0">
              <a:spcBef>
                <a:spcPts val="0"/>
              </a:spcBef>
              <a:spcAft>
                <a:spcPts val="0"/>
              </a:spcAft>
              <a:buSzPts val="1300"/>
              <a:buChar char="●"/>
            </a:pPr>
            <a:r>
              <a:rPr lang="id"/>
              <a:t>Saat ini, web tidak hanya diakses oleh komputer, bisa juga melalui smartphone, tablet bahkan tv</a:t>
            </a:r>
            <a:endParaRPr/>
          </a:p>
          <a:p>
            <a:pPr marL="457200" lvl="0" indent="-311150" algn="l" rtl="0">
              <a:spcBef>
                <a:spcPts val="0"/>
              </a:spcBef>
              <a:spcAft>
                <a:spcPts val="0"/>
              </a:spcAft>
              <a:buSzPts val="1300"/>
              <a:buChar char="●"/>
            </a:pPr>
            <a:r>
              <a:rPr lang="id"/>
              <a:t>Artinya ukuran layar pasti akan selalu berubah-ubah</a:t>
            </a:r>
            <a:endParaRPr/>
          </a:p>
          <a:p>
            <a:pPr marL="457200" lvl="0" indent="-311150" algn="l" rtl="0">
              <a:spcBef>
                <a:spcPts val="0"/>
              </a:spcBef>
              <a:spcAft>
                <a:spcPts val="0"/>
              </a:spcAft>
              <a:buSzPts val="1300"/>
              <a:buChar char="●"/>
            </a:pPr>
            <a:r>
              <a:rPr lang="id"/>
              <a:t>Responsive adalah kemampuan beradaptasi terhadap perubahan ukuran layar</a:t>
            </a:r>
            <a:endParaRPr/>
          </a:p>
          <a:p>
            <a:pPr marL="457200" lvl="0" indent="-311150" algn="l" rtl="0">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Viewport</a:t>
            </a:r>
            <a:endParaRPr/>
          </a:p>
        </p:txBody>
      </p:sp>
      <p:sp>
        <p:nvSpPr>
          <p:cNvPr id="1224" name="Google Shape;1224;p2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Sebelumnya di materi HTML 5, kita melakukan setting viewport dengan initial-scale=1.0</a:t>
            </a:r>
            <a:endParaRPr/>
          </a:p>
          <a:p>
            <a:pPr marL="457200" lvl="0" indent="-311150" algn="l" rtl="0">
              <a:spcBef>
                <a:spcPts val="0"/>
              </a:spcBef>
              <a:spcAft>
                <a:spcPts val="0"/>
              </a:spcAft>
              <a:buSzPts val="1300"/>
              <a:buChar char="●"/>
            </a:pPr>
            <a:r>
              <a:rPr lang="id"/>
              <a:t>Hal itu dilakukan agar ketika web kita dibuka di mobile (smartphone atau tablet), ukuran web kita mengikuti ukuran layar dari device nya</a:t>
            </a:r>
            <a:endParaRPr/>
          </a:p>
          <a:p>
            <a:pPr marL="457200" lvl="0" indent="-311150" algn="l" rtl="0">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marL="457200" lvl="0" indent="-311150" algn="l" rtl="0">
              <a:spcBef>
                <a:spcPts val="0"/>
              </a:spcBef>
              <a:spcAft>
                <a:spcPts val="0"/>
              </a:spcAft>
              <a:buSzPts val="1300"/>
              <a:buChar char="●"/>
            </a:pPr>
            <a:r>
              <a:rPr lang="id"/>
              <a:t>Pengaturan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203"/>
          <p:cNvSpPr txBox="1">
            <a:spLocks noGrp="1"/>
          </p:cNvSpPr>
          <p:nvPr>
            <p:ph type="title"/>
          </p:nvPr>
        </p:nvSpPr>
        <p:spPr>
          <a:xfrm>
            <a:off x="729450" y="582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2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Responsive Element Size</a:t>
            </a:r>
            <a:endParaRPr/>
          </a:p>
        </p:txBody>
      </p:sp>
      <p:sp>
        <p:nvSpPr>
          <p:cNvPr id="1237" name="Google Shape;1237;p2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kita membuat web, kadang kita menentukan ukuran element, misal gambar, table, div dan lain-lain</a:t>
            </a:r>
            <a:endParaRPr/>
          </a:p>
          <a:p>
            <a:pPr marL="457200" lvl="0" indent="-311150" algn="l" rtl="0">
              <a:spcBef>
                <a:spcPts val="0"/>
              </a:spcBef>
              <a:spcAft>
                <a:spcPts val="0"/>
              </a:spcAft>
              <a:buSzPts val="1300"/>
              <a:buChar char="●"/>
            </a:pPr>
            <a:r>
              <a:rPr lang="id"/>
              <a:t>Jika ingin responsive,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Responsive Text Size</a:t>
            </a:r>
            <a:endParaRPr/>
          </a:p>
        </p:txBody>
      </p:sp>
      <p:sp>
        <p:nvSpPr>
          <p:cNvPr id="1249" name="Google Shape;1249;p2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Responsive dengan %, hanya bisa dilakukan di element</a:t>
            </a:r>
            <a:endParaRPr/>
          </a:p>
          <a:p>
            <a:pPr marL="457200" lvl="0" indent="-311150" algn="l" rtl="0">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marL="457200" lvl="0" indent="-311150" algn="l" rtl="0">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Kode HTML, berisikan kumpulan tag-tag yang kita buat</a:t>
            </a:r>
            <a:endParaRPr/>
          </a:p>
          <a:p>
            <a:pPr marL="457200" lvl="0" indent="-311150" algn="l" rtl="0">
              <a:spcBef>
                <a:spcPts val="0"/>
              </a:spcBef>
              <a:spcAft>
                <a:spcPts val="0"/>
              </a:spcAft>
              <a:buSzPts val="1300"/>
              <a:buChar char="●"/>
            </a:pPr>
            <a:r>
              <a:rPr lang="id"/>
              <a:t>Tag adalah perintah dalam html yang memiliki aturan pembuka dan penutup</a:t>
            </a:r>
            <a:endParaRPr/>
          </a:p>
          <a:p>
            <a:pPr marL="457200" lvl="0" indent="-311150" algn="l" rtl="0">
              <a:spcBef>
                <a:spcPts val="0"/>
              </a:spcBef>
              <a:spcAft>
                <a:spcPts val="0"/>
              </a:spcAft>
              <a:buSzPts val="1300"/>
              <a:buChar char="●"/>
            </a:pPr>
            <a:r>
              <a:rPr lang="id"/>
              <a:t>Ada banyak sekali tag di HTML, nanti kita akan pelajari satu per satu</a:t>
            </a:r>
            <a:endParaRPr/>
          </a:p>
          <a:p>
            <a:pPr marL="457200" lvl="0" indent="-311150" algn="l" rtl="0">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marL="457200" lvl="0" indent="-311150" algn="l" rtl="0">
              <a:spcBef>
                <a:spcPts val="0"/>
              </a:spcBef>
              <a:spcAft>
                <a:spcPts val="0"/>
              </a:spcAft>
              <a:buSzPts val="1300"/>
              <a:buChar char="●"/>
            </a:pPr>
            <a:r>
              <a:rPr lang="id"/>
              <a:t>&lt;p&gt; diawal adalah tag pembuka, &lt;/p&gt; di akhir adalah tag penutup. Dan Programmer Zaman Now adalah isi konten dari tag p</a:t>
            </a:r>
            <a:endParaRPr/>
          </a:p>
          <a:p>
            <a:pPr marL="457200" lvl="0" indent="-311150" algn="l" rtl="0">
              <a:spcBef>
                <a:spcPts val="0"/>
              </a:spcBef>
              <a:spcAft>
                <a:spcPts val="0"/>
              </a:spcAft>
              <a:buSzPts val="1300"/>
              <a:buChar char="●"/>
            </a:pPr>
            <a:r>
              <a:rPr lang="id"/>
              <a:t>Tag berisi kontennya bisa kita sebut dengan nama Element</a:t>
            </a:r>
            <a:endParaRPr/>
          </a:p>
        </p:txBody>
      </p:sp>
      <p:sp>
        <p:nvSpPr>
          <p:cNvPr id="363" name="Google Shape;363;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Media Query</a:t>
            </a:r>
            <a:endParaRPr/>
          </a:p>
        </p:txBody>
      </p:sp>
      <p:sp>
        <p:nvSpPr>
          <p:cNvPr id="1261" name="Google Shape;1261;p20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marL="457200" lvl="0" indent="-311150" algn="l" rtl="0">
              <a:spcBef>
                <a:spcPts val="0"/>
              </a:spcBef>
              <a:spcAft>
                <a:spcPts val="0"/>
              </a:spcAft>
              <a:buSzPts val="1300"/>
              <a:buChar char="●"/>
            </a:pPr>
            <a:r>
              <a:rPr lang="id"/>
              <a:t>Dan untuk melakukannya, biasanya kita akan menggunakan CSS Media Query, seperti yang pernah kita praktekan di materi Picture</a:t>
            </a:r>
            <a:endParaRPr/>
          </a:p>
          <a:p>
            <a:pPr marL="457200" lvl="0" indent="-311150" algn="l" rtl="0">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20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ID</a:t>
            </a:r>
            <a:endParaRPr/>
          </a:p>
        </p:txBody>
      </p:sp>
      <p:sp>
        <p:nvSpPr>
          <p:cNvPr id="1272" name="Google Shape;1272;p2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Di semua tag HTML, terdapat atribut bernama id</a:t>
            </a:r>
            <a:endParaRPr/>
          </a:p>
          <a:p>
            <a:pPr marL="457200" lvl="0" indent="-311150" algn="l" rtl="0">
              <a:spcBef>
                <a:spcPts val="0"/>
              </a:spcBef>
              <a:spcAft>
                <a:spcPts val="0"/>
              </a:spcAft>
              <a:buSzPts val="1300"/>
              <a:buChar char="●"/>
            </a:pPr>
            <a:r>
              <a:rPr lang="id"/>
              <a:t>id merupakan atribut yang digunakan untuk menambahkan id ke element HTML yang kita buat</a:t>
            </a:r>
            <a:endParaRPr/>
          </a:p>
          <a:p>
            <a:pPr marL="457200" lvl="0" indent="-311150" algn="l" rtl="0">
              <a:spcBef>
                <a:spcPts val="0"/>
              </a:spcBef>
              <a:spcAft>
                <a:spcPts val="0"/>
              </a:spcAft>
              <a:buSzPts val="1300"/>
              <a:buChar char="●"/>
            </a:pPr>
            <a:r>
              <a:rPr lang="id"/>
              <a:t>id itu harus unik di satu halaman HTML, artinya tidak boleh ada yang sama</a:t>
            </a:r>
            <a:endParaRPr/>
          </a:p>
          <a:p>
            <a:pPr marL="457200" lvl="0" indent="-311150" algn="l" rtl="0">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Keuntungan Menggunakan ID</a:t>
            </a:r>
            <a:endParaRPr/>
          </a:p>
        </p:txBody>
      </p:sp>
      <p:sp>
        <p:nvSpPr>
          <p:cNvPr id="1278" name="Google Shape;1278;p2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Dengan menggunakan ID, kita bisa mengambil element menggunakan JavaScript lebih mudah</a:t>
            </a:r>
            <a:endParaRPr/>
          </a:p>
          <a:p>
            <a:pPr marL="457200" lvl="0" indent="-311150" algn="l" rtl="0">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Tag Lainnya</a:t>
            </a:r>
            <a:endParaRPr/>
          </a:p>
        </p:txBody>
      </p:sp>
      <p:sp>
        <p:nvSpPr>
          <p:cNvPr id="1295" name="Google Shape;1295;p2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Tag lainnya</a:t>
            </a:r>
            <a:endParaRPr/>
          </a:p>
          <a:p>
            <a:pPr marL="457200" lvl="0" indent="-311150" algn="l" rtl="0">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Shape 1299"/>
        <p:cNvGrpSpPr/>
        <p:nvPr/>
      </p:nvGrpSpPr>
      <p:grpSpPr>
        <a:xfrm>
          <a:off x="0" y="0"/>
          <a:ext cx="0" cy="0"/>
          <a:chOff x="0" y="0"/>
          <a:chExt cx="0" cy="0"/>
        </a:xfrm>
      </p:grpSpPr>
      <p:sp>
        <p:nvSpPr>
          <p:cNvPr id="1300" name="Google Shape;1300;p2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2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Materi Selanjutnya</a:t>
            </a:r>
            <a:endParaRPr/>
          </a:p>
        </p:txBody>
      </p:sp>
      <p:sp>
        <p:nvSpPr>
          <p:cNvPr id="1306" name="Google Shape;1306;p2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HTML Form</a:t>
            </a:r>
            <a:endParaRPr/>
          </a:p>
          <a:p>
            <a:pPr marL="457200" lvl="0" indent="-311150" algn="l" rtl="0">
              <a:spcBef>
                <a:spcPts val="0"/>
              </a:spcBef>
              <a:spcAft>
                <a:spcPts val="0"/>
              </a:spcAft>
              <a:buSzPts val="1300"/>
              <a:buChar char="●"/>
            </a:pPr>
            <a:r>
              <a:rPr lang="id"/>
              <a:t>CSS</a:t>
            </a:r>
            <a:endParaRPr/>
          </a:p>
          <a:p>
            <a:pPr marL="457200" lvl="0" indent="-311150" algn="l" rtl="0">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Void Element</a:t>
            </a:r>
            <a:endParaRPr/>
          </a:p>
        </p:txBody>
      </p:sp>
      <p:sp>
        <p:nvSpPr>
          <p:cNvPr id="369" name="Google Shape;369;p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Pada beberapa kasus, ada tag di HTML yang tidak perlu memiliki isi konten</a:t>
            </a:r>
            <a:endParaRPr/>
          </a:p>
          <a:p>
            <a:pPr marL="457200" lvl="0" indent="-311150" algn="l" rtl="0">
              <a:spcBef>
                <a:spcPts val="0"/>
              </a:spcBef>
              <a:spcAft>
                <a:spcPts val="0"/>
              </a:spcAft>
              <a:buSzPts val="1300"/>
              <a:buChar char="●"/>
            </a:pPr>
            <a:r>
              <a:rPr lang="id"/>
              <a:t>Hal ini bisa kita sebut dengan Void Element</a:t>
            </a:r>
            <a:endParaRPr/>
          </a:p>
          <a:p>
            <a:pPr marL="457200" lvl="0" indent="-311150" algn="l" rtl="0">
              <a:spcBef>
                <a:spcPts val="0"/>
              </a:spcBef>
              <a:spcAft>
                <a:spcPts val="0"/>
              </a:spcAft>
              <a:buSzPts val="1300"/>
              <a:buChar char="●"/>
            </a:pPr>
            <a:r>
              <a:rPr lang="id"/>
              <a:t>Contoh, di HTML terdapat Tag untuk membuat Break Line / Enter, dengan menggunakan tag br</a:t>
            </a:r>
            <a:endParaRPr/>
          </a:p>
          <a:p>
            <a:pPr marL="457200" lvl="0" indent="-311150" algn="l" rtl="0">
              <a:spcBef>
                <a:spcPts val="0"/>
              </a:spcBef>
              <a:spcAft>
                <a:spcPts val="0"/>
              </a:spcAft>
              <a:buSzPts val="1300"/>
              <a:buChar char="●"/>
            </a:pPr>
            <a:r>
              <a:rPr lang="id"/>
              <a:t>Karena tag br tidak memiliki konten, maka kita bisa gunakan perintah :</a:t>
            </a:r>
            <a:br>
              <a:rPr lang="id"/>
            </a:br>
            <a:r>
              <a:rPr lang="id"/>
              <a:t>&lt;br&gt; atau &lt;br/&gt;</a:t>
            </a:r>
            <a:endParaRPr/>
          </a:p>
          <a:p>
            <a:pPr marL="457200" lvl="0" indent="-311150" algn="l" rtl="0">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Attribute</a:t>
            </a:r>
            <a:endParaRPr/>
          </a:p>
        </p:txBody>
      </p:sp>
      <p:sp>
        <p:nvSpPr>
          <p:cNvPr id="375" name="Google Shape;375;p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Element memiliki atribut. Atribut adalah informasi tambahan untuk tag yang kita gunakan</a:t>
            </a:r>
            <a:endParaRPr/>
          </a:p>
          <a:p>
            <a:pPr marL="457200" lvl="0" indent="-311150" algn="l" rtl="0">
              <a:spcBef>
                <a:spcPts val="0"/>
              </a:spcBef>
              <a:spcAft>
                <a:spcPts val="0"/>
              </a:spcAft>
              <a:buSzPts val="1300"/>
              <a:buChar char="●"/>
            </a:pPr>
            <a:r>
              <a:rPr lang="id"/>
              <a:t>Kita bisa tambahkan atribut di Element pada tag pembuka</a:t>
            </a:r>
            <a:endParaRPr/>
          </a:p>
          <a:p>
            <a:pPr marL="457200" lvl="0" indent="-311150" algn="l" rtl="0">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marL="457200" lvl="0" indent="-311150" algn="l" rtl="0">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t="23716"/>
          <a:stretch/>
        </p:blipFill>
        <p:spPr>
          <a:xfrm>
            <a:off x="1800" y="487410"/>
            <a:ext cx="9144003" cy="4656091"/>
          </a:xfrm>
          <a:prstGeom prst="rect">
            <a:avLst/>
          </a:prstGeom>
          <a:noFill/>
          <a:ln>
            <a:noFill/>
          </a:ln>
        </p:spPr>
      </p:pic>
      <p:sp>
        <p:nvSpPr>
          <p:cNvPr id="273" name="Google Shape;27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a:spLocks noGrp="1"/>
          </p:cNvSpPr>
          <p:nvPr>
            <p:ph type="body" idx="1"/>
          </p:nvPr>
        </p:nvSpPr>
        <p:spPr>
          <a:xfrm>
            <a:off x="729450" y="2078875"/>
            <a:ext cx="5366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marL="457200" lvl="0" indent="-342900" algn="l" rtl="0">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marL="457200" lvl="0" indent="-342900" algn="l" rtl="0">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marL="457200" lvl="0" indent="-342900" algn="l" rtl="0">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HTML Tidak Case Sensitive</a:t>
            </a:r>
            <a:endParaRPr/>
          </a:p>
        </p:txBody>
      </p:sp>
      <p:sp>
        <p:nvSpPr>
          <p:cNvPr id="381" name="Google Shape;381;p5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Penulisan tag di HTML tidak case sensitive, artinya huruf besar atau kecil tidak masalah</a:t>
            </a:r>
            <a:endParaRPr/>
          </a:p>
          <a:p>
            <a:pPr marL="457200" lvl="0" indent="-311150" algn="l" rtl="0">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Web Host</a:t>
            </a:r>
            <a:endParaRPr/>
          </a:p>
        </p:txBody>
      </p:sp>
      <p:sp>
        <p:nvSpPr>
          <p:cNvPr id="398" name="Google Shape;398;p60"/>
          <p:cNvSpPr txBox="1">
            <a:spLocks noGrp="1"/>
          </p:cNvSpPr>
          <p:nvPr>
            <p:ph type="body" idx="1"/>
          </p:nvPr>
        </p:nvSpPr>
        <p:spPr>
          <a:xfrm>
            <a:off x="729450" y="2078875"/>
            <a:ext cx="43824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Pemilik Web, biasanya tidak menjalankan aplikasi Web Server di komputer pribadi nya</a:t>
            </a:r>
            <a:endParaRPr/>
          </a:p>
          <a:p>
            <a:pPr marL="457200" lvl="0" indent="-311150" algn="l" rtl="0">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marL="457200" lvl="0" indent="-311150" algn="l" rtl="0">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Niagahoster</a:t>
            </a:r>
            <a:endParaRPr/>
          </a:p>
        </p:txBody>
      </p:sp>
      <p:sp>
        <p:nvSpPr>
          <p:cNvPr id="411" name="Google Shape;411;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Niagahoster adalah salah satu Web Hosting yang terpercaya di Indonesia</a:t>
            </a:r>
            <a:endParaRPr/>
          </a:p>
          <a:p>
            <a:pPr marL="457200" lvl="0" indent="-311150" algn="l" rtl="0">
              <a:spcBef>
                <a:spcPts val="0"/>
              </a:spcBef>
              <a:spcAft>
                <a:spcPts val="0"/>
              </a:spcAft>
              <a:buSzPts val="1300"/>
              <a:buChar char="●"/>
            </a:pPr>
            <a:r>
              <a:rPr lang="id"/>
              <a:t>Niagahoster menyediakan berbagai layanan Web Hosting dan juga Domain</a:t>
            </a:r>
            <a:endParaRPr/>
          </a:p>
          <a:p>
            <a:pPr marL="457200" lvl="0" indent="-311150" algn="l" rtl="0">
              <a:spcBef>
                <a:spcPts val="0"/>
              </a:spcBef>
              <a:spcAft>
                <a:spcPts val="0"/>
              </a:spcAft>
              <a:buSzPts val="1300"/>
              <a:buChar char="●"/>
            </a:pPr>
            <a:r>
              <a:rPr lang="id"/>
              <a:t>Garansi 30 hari uang kembali kalau pelanggan tidak puas dengan layanan</a:t>
            </a:r>
            <a:endParaRPr/>
          </a:p>
          <a:p>
            <a:pPr marL="457200" lvl="0" indent="-311150" algn="l" rtl="0">
              <a:spcBef>
                <a:spcPts val="0"/>
              </a:spcBef>
              <a:spcAft>
                <a:spcPts val="0"/>
              </a:spcAft>
              <a:buSzPts val="1300"/>
              <a:buChar char="●"/>
            </a:pPr>
            <a:r>
              <a:rPr lang="id"/>
              <a:t>Yang paling penting adalah, Niagahoster menjamin uptime 99.99%, artinya website kita dijamin bisa selalu diakses kapanpun dimanapun</a:t>
            </a:r>
            <a:endParaRPr/>
          </a:p>
          <a:p>
            <a:pPr marL="457200" lvl="0" indent="-311150" algn="l" rtl="0">
              <a:spcBef>
                <a:spcPts val="0"/>
              </a:spcBef>
              <a:spcAft>
                <a:spcPts val="0"/>
              </a:spcAft>
              <a:buSzPts val="1300"/>
              <a:buChar char="●"/>
            </a:pPr>
            <a:r>
              <a:rPr lang="id"/>
              <a:t>Dan jika ada kendala, kita bisa chat ke customer service nya yang aktif 24 jam</a:t>
            </a:r>
            <a:endParaRPr/>
          </a:p>
          <a:p>
            <a:pPr marL="457200" lvl="0" indent="-311150" algn="l" rtl="0">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Persiapan</a:t>
            </a:r>
            <a:endParaRPr/>
          </a:p>
        </p:txBody>
      </p:sp>
      <p:sp>
        <p:nvSpPr>
          <p:cNvPr id="422" name="Google Shape;422;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Instalasi Perangkat Lunak</a:t>
            </a:r>
            <a:endParaRPr/>
          </a:p>
        </p:txBody>
      </p:sp>
      <p:sp>
        <p:nvSpPr>
          <p:cNvPr id="428" name="Google Shape;428;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belajar HTML, kita membutuhkan dua buah perangkat lunak, Code Editor (kode editor) dan Web Browser (Perambah)</a:t>
            </a:r>
            <a:endParaRPr/>
          </a:p>
          <a:p>
            <a:pPr marL="457200" lvl="0" indent="-311150" algn="l" rtl="0">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marL="457200" lvl="0" indent="-311150" algn="l" rtl="0">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marL="457200" lvl="0" indent="-311150" algn="l" rtl="0">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Shape 432"/>
        <p:cNvGrpSpPr/>
        <p:nvPr/>
      </p:nvGrpSpPr>
      <p:grpSpPr>
        <a:xfrm>
          <a:off x="0" y="0"/>
          <a:ext cx="0" cy="0"/>
          <a:chOff x="0" y="0"/>
          <a:chExt cx="0" cy="0"/>
        </a:xfrm>
      </p:grpSpPr>
      <p:sp>
        <p:nvSpPr>
          <p:cNvPr id="433" name="Google Shape;433;p6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Eko Kurniawan Khannedy</a:t>
            </a:r>
            <a:endParaRPr/>
          </a:p>
        </p:txBody>
      </p:sp>
      <p:sp>
        <p:nvSpPr>
          <p:cNvPr id="280" name="Google Shape;280;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Telegram : </a:t>
            </a:r>
            <a:r>
              <a:rPr lang="id" u="sng">
                <a:solidFill>
                  <a:schemeClr val="hlink"/>
                </a:solidFill>
                <a:hlinkClick r:id="rId3"/>
              </a:rPr>
              <a:t>@khannedy</a:t>
            </a:r>
            <a:endParaRPr/>
          </a:p>
          <a:p>
            <a:pPr marL="457200" lvl="0" indent="-311150" algn="l" rtl="0">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marL="457200" lvl="0" indent="-311150" algn="l" rtl="0">
              <a:spcBef>
                <a:spcPts val="0"/>
              </a:spcBef>
              <a:spcAft>
                <a:spcPts val="0"/>
              </a:spcAft>
              <a:buSzPts val="1300"/>
              <a:buChar char="●"/>
            </a:pPr>
            <a:r>
              <a:rPr lang="id"/>
              <a:t>Facebook : </a:t>
            </a:r>
            <a:r>
              <a:rPr lang="id" u="sng">
                <a:solidFill>
                  <a:schemeClr val="hlink"/>
                </a:solidFill>
                <a:hlinkClick r:id="rId5"/>
              </a:rPr>
              <a:t>fb.com/ProgrammerZamanNow</a:t>
            </a:r>
            <a:endParaRPr/>
          </a:p>
          <a:p>
            <a:pPr marL="457200" lvl="0" indent="-311150" algn="l" rtl="0">
              <a:spcBef>
                <a:spcPts val="0"/>
              </a:spcBef>
              <a:spcAft>
                <a:spcPts val="0"/>
              </a:spcAft>
              <a:buSzPts val="1300"/>
              <a:buChar char="●"/>
            </a:pPr>
            <a:r>
              <a:rPr lang="id"/>
              <a:t>Instagram : </a:t>
            </a:r>
            <a:r>
              <a:rPr lang="id" u="sng">
                <a:solidFill>
                  <a:schemeClr val="hlink"/>
                </a:solidFill>
                <a:hlinkClick r:id="rId6"/>
              </a:rPr>
              <a:t>instagram.com/programmerzamannow</a:t>
            </a:r>
            <a:endParaRPr/>
          </a:p>
          <a:p>
            <a:pPr marL="457200" lvl="0" indent="-311150" algn="l" rtl="0">
              <a:spcBef>
                <a:spcPts val="0"/>
              </a:spcBef>
              <a:spcAft>
                <a:spcPts val="0"/>
              </a:spcAft>
              <a:buSzPts val="1300"/>
              <a:buChar char="●"/>
            </a:pPr>
            <a:r>
              <a:rPr lang="id"/>
              <a:t>Youtube : </a:t>
            </a:r>
            <a:r>
              <a:rPr lang="id" u="sng">
                <a:solidFill>
                  <a:schemeClr val="hlink"/>
                </a:solidFill>
                <a:hlinkClick r:id="rId7"/>
              </a:rPr>
              <a:t>youtube.com/c/ProgrammerZamanNow</a:t>
            </a:r>
            <a:endParaRPr/>
          </a:p>
          <a:p>
            <a:pPr marL="457200" lvl="0" indent="-311150" algn="l" rtl="0">
              <a:spcBef>
                <a:spcPts val="0"/>
              </a:spcBef>
              <a:spcAft>
                <a:spcPts val="0"/>
              </a:spcAft>
              <a:buSzPts val="1300"/>
              <a:buChar char="●"/>
            </a:pPr>
            <a:r>
              <a:rPr lang="id"/>
              <a:t>Telegram Channel : </a:t>
            </a:r>
            <a:r>
              <a:rPr lang="id" u="sng">
                <a:solidFill>
                  <a:schemeClr val="hlink"/>
                </a:solidFill>
                <a:hlinkClick r:id="rId8"/>
              </a:rPr>
              <a:t>t.me/ProgrammerZamanNow</a:t>
            </a:r>
            <a:endParaRPr/>
          </a:p>
          <a:p>
            <a:pPr marL="457200" lvl="0" indent="-311150" algn="l" rtl="0">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marL="457200" lvl="0" indent="-311150" algn="l" rtl="0">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Membuat Project</a:t>
            </a:r>
            <a:endParaRPr/>
          </a:p>
        </p:txBody>
      </p:sp>
      <p:sp>
        <p:nvSpPr>
          <p:cNvPr id="439" name="Google Shape;439;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membuat Web, alangkah baiknya kita buat dalam satu Project (Proyek) yang berisikan kode-kode Web tersebut</a:t>
            </a:r>
            <a:endParaRPr/>
          </a:p>
          <a:p>
            <a:pPr marL="457200" lvl="0" indent="-311150" algn="l" rtl="0">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Tugas : Buatlah Project</a:t>
            </a:r>
            <a:endParaRPr/>
          </a:p>
        </p:txBody>
      </p:sp>
      <p:sp>
        <p:nvSpPr>
          <p:cNvPr id="445" name="Google Shape;445;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Sekarang buatlah Project / Folder / Directory dengan nama :</a:t>
            </a:r>
            <a:br>
              <a:rPr lang="id"/>
            </a:br>
            <a:r>
              <a:rPr lang="id"/>
              <a:t>belajar-html-dasar</a:t>
            </a:r>
            <a:endParaRPr/>
          </a:p>
          <a:p>
            <a:pPr marL="457200" lvl="0" indent="-311150" algn="l" rtl="0">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Shape 449"/>
        <p:cNvGrpSpPr/>
        <p:nvPr/>
      </p:nvGrpSpPr>
      <p:grpSpPr>
        <a:xfrm>
          <a:off x="0" y="0"/>
          <a:ext cx="0" cy="0"/>
          <a:chOff x="0" y="0"/>
          <a:chExt cx="0" cy="0"/>
        </a:xfrm>
      </p:grpSpPr>
      <p:sp>
        <p:nvSpPr>
          <p:cNvPr id="450" name="Google Shape;450;p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Hello World</a:t>
            </a:r>
            <a:endParaRPr/>
          </a:p>
        </p:txBody>
      </p:sp>
      <p:sp>
        <p:nvSpPr>
          <p:cNvPr id="456" name="Google Shape;456;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Salah satu kebiasaan pengembang Web ketika pertama kali belajar, adalah membuat halaman Hello World (Halo Dunia)</a:t>
            </a:r>
            <a:endParaRPr/>
          </a:p>
          <a:p>
            <a:pPr marL="457200" lvl="0" indent="-311150" algn="l" rtl="0">
              <a:spcBef>
                <a:spcPts val="0"/>
              </a:spcBef>
              <a:spcAft>
                <a:spcPts val="0"/>
              </a:spcAft>
              <a:buSzPts val="1300"/>
              <a:buChar char="●"/>
            </a:pPr>
            <a:r>
              <a:rPr lang="id"/>
              <a:t>Halamannya sederhana, hanya berisikan tulisan Hello World saja</a:t>
            </a:r>
            <a:endParaRPr/>
          </a:p>
          <a:p>
            <a:pPr marL="457200" lvl="0" indent="-311150" algn="l" rtl="0">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Tag Body</a:t>
            </a:r>
            <a:endParaRPr/>
          </a:p>
        </p:txBody>
      </p:sp>
      <p:sp>
        <p:nvSpPr>
          <p:cNvPr id="462" name="Google Shape;462;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Struktur HTML, dimulai dengan menggunakan tag html</a:t>
            </a:r>
            <a:endParaRPr/>
          </a:p>
          <a:p>
            <a:pPr marL="457200" lvl="0" indent="-311150" algn="l" rtl="0">
              <a:spcBef>
                <a:spcPts val="0"/>
              </a:spcBef>
              <a:spcAft>
                <a:spcPts val="0"/>
              </a:spcAft>
              <a:buSzPts val="1300"/>
              <a:buChar char="●"/>
            </a:pPr>
            <a:r>
              <a:rPr lang="id"/>
              <a:t>Di dalam tag html, terdapat tag body</a:t>
            </a:r>
            <a:endParaRPr/>
          </a:p>
          <a:p>
            <a:pPr marL="457200" lvl="0" indent="-311150" algn="l" rtl="0">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Membuat Halaman Hello World</a:t>
            </a:r>
            <a:endParaRPr/>
          </a:p>
        </p:txBody>
      </p:sp>
      <p:sp>
        <p:nvSpPr>
          <p:cNvPr id="474" name="Google Shape;474;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Shape 484"/>
        <p:cNvGrpSpPr/>
        <p:nvPr/>
      </p:nvGrpSpPr>
      <p:grpSpPr>
        <a:xfrm>
          <a:off x="0" y="0"/>
          <a:ext cx="0" cy="0"/>
          <a:chOff x="0" y="0"/>
          <a:chExt cx="0" cy="0"/>
        </a:xfrm>
      </p:grpSpPr>
      <p:sp>
        <p:nvSpPr>
          <p:cNvPr id="485" name="Google Shape;485;p7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Menjalankan di Komputer</a:t>
            </a:r>
            <a:endParaRPr/>
          </a:p>
        </p:txBody>
      </p:sp>
      <p:sp>
        <p:nvSpPr>
          <p:cNvPr id="491" name="Google Shape;491;p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Sebelumnya kita sudah coba membuka file HTML yang sudah kita buat menggunakan Web Browser</a:t>
            </a:r>
            <a:endParaRPr/>
          </a:p>
          <a:p>
            <a:pPr marL="457200" lvl="0" indent="-311150" algn="l" rtl="0">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Sebelum Belajar</a:t>
            </a:r>
            <a:endParaRPr/>
          </a:p>
        </p:txBody>
      </p:sp>
      <p:sp>
        <p:nvSpPr>
          <p:cNvPr id="286" name="Google Shape;286;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Mampu mengoperasikan Komputer (Windows, Mac / Linux)</a:t>
            </a:r>
            <a:endParaRPr/>
          </a:p>
          <a:p>
            <a:pPr marL="457200" lvl="0" indent="-311150" algn="l" rtl="0">
              <a:spcBef>
                <a:spcPts val="0"/>
              </a:spcBef>
              <a:spcAft>
                <a:spcPts val="0"/>
              </a:spcAft>
              <a:buSzPts val="1300"/>
              <a:buChar char="●"/>
            </a:pPr>
            <a:r>
              <a:rPr lang="id"/>
              <a:t>Mampu menginstall aplikasi di Komputer (Windows, Mac / Linux)</a:t>
            </a:r>
            <a:endParaRPr/>
          </a:p>
          <a:p>
            <a:pPr marL="457200" lvl="0" indent="-311150" algn="l" rtl="0">
              <a:spcBef>
                <a:spcPts val="0"/>
              </a:spcBef>
              <a:spcAft>
                <a:spcPts val="0"/>
              </a:spcAft>
              <a:buSzPts val="1300"/>
              <a:buChar char="●"/>
            </a:pPr>
            <a:r>
              <a:rPr lang="id"/>
              <a:t>Mampu mengakses Web</a:t>
            </a:r>
            <a:endParaRPr/>
          </a:p>
          <a:p>
            <a:pPr marL="457200" lvl="0" indent="-311150" algn="l" rtl="0">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Live Server</a:t>
            </a:r>
            <a:endParaRPr/>
          </a:p>
        </p:txBody>
      </p:sp>
      <p:sp>
        <p:nvSpPr>
          <p:cNvPr id="497" name="Google Shape;497;p7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Aplikasi Web Server ada banyak sekali, namun kita akan menggunakan yang paling mudah yaitu sebuah extension di Visual Studio Code</a:t>
            </a:r>
            <a:endParaRPr/>
          </a:p>
          <a:p>
            <a:pPr marL="457200" lvl="0" indent="-311150" algn="l" rtl="0">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C78D8"/>
        </a:solidFill>
        <a:effectLst/>
      </p:bgPr>
    </p:bg>
    <p:spTree>
      <p:nvGrpSpPr>
        <p:cNvPr id="1" name="Shape 501"/>
        <p:cNvGrpSpPr/>
        <p:nvPr/>
      </p:nvGrpSpPr>
      <p:grpSpPr>
        <a:xfrm>
          <a:off x="0" y="0"/>
          <a:ext cx="0" cy="0"/>
          <a:chOff x="0" y="0"/>
          <a:chExt cx="0" cy="0"/>
        </a:xfrm>
      </p:grpSpPr>
      <p:sp>
        <p:nvSpPr>
          <p:cNvPr id="502" name="Google Shape;502;p7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Persiapan</a:t>
            </a:r>
            <a:endParaRPr/>
          </a:p>
        </p:txBody>
      </p:sp>
      <p:sp>
        <p:nvSpPr>
          <p:cNvPr id="508" name="Google Shape;508;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marL="457200" lvl="0" indent="-311150" algn="l" rtl="0">
              <a:spcBef>
                <a:spcPts val="0"/>
              </a:spcBef>
              <a:spcAft>
                <a:spcPts val="0"/>
              </a:spcAft>
              <a:buSzPts val="1300"/>
              <a:buChar char="●"/>
            </a:pPr>
            <a:r>
              <a:rPr lang="id"/>
              <a:t>Membeli Paket Unlimited Hosting</a:t>
            </a:r>
            <a:endParaRPr/>
          </a:p>
          <a:p>
            <a:pPr marL="457200" lvl="0" indent="-311150" algn="l" rtl="0">
              <a:spcBef>
                <a:spcPts val="0"/>
              </a:spcBef>
              <a:spcAft>
                <a:spcPts val="0"/>
              </a:spcAft>
              <a:buSzPts val="1300"/>
              <a:buChar char="●"/>
            </a:pPr>
            <a:r>
              <a:rPr lang="id"/>
              <a:t>Membeli Domain Gratis</a:t>
            </a:r>
            <a:endParaRPr/>
          </a:p>
          <a:p>
            <a:pPr marL="457200" lvl="0" indent="-311150" algn="l" rtl="0">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Menjalankan Web di Niagahoster</a:t>
            </a:r>
            <a:endParaRPr/>
          </a:p>
        </p:txBody>
      </p:sp>
      <p:sp>
        <p:nvSpPr>
          <p:cNvPr id="514" name="Google Shape;514;p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Masuk ke Control Panel untuk Unlimited Hosting</a:t>
            </a:r>
            <a:endParaRPr/>
          </a:p>
          <a:p>
            <a:pPr marL="457200" lvl="0" indent="-311150" algn="l" rtl="0">
              <a:spcBef>
                <a:spcPts val="0"/>
              </a:spcBef>
              <a:spcAft>
                <a:spcPts val="0"/>
              </a:spcAft>
              <a:buSzPts val="1300"/>
              <a:buChar char="●"/>
            </a:pPr>
            <a:r>
              <a:rPr lang="id"/>
              <a:t>Upload / Unggah file HTML yang kita buat</a:t>
            </a:r>
            <a:endParaRPr/>
          </a:p>
          <a:p>
            <a:pPr marL="457200" lvl="0" indent="-311150" algn="l" rtl="0">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Penamaan File HTML</a:t>
            </a:r>
            <a:endParaRPr/>
          </a:p>
        </p:txBody>
      </p:sp>
      <p:sp>
        <p:nvSpPr>
          <p:cNvPr id="525" name="Google Shape;525;p8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Sebenarnya tidak ada aturan dalam pembuatan nama file untuk HTML</a:t>
            </a:r>
            <a:endParaRPr/>
          </a:p>
          <a:p>
            <a:pPr marL="457200" lvl="0" indent="-311150" algn="l" rtl="0">
              <a:spcBef>
                <a:spcPts val="0"/>
              </a:spcBef>
              <a:spcAft>
                <a:spcPts val="0"/>
              </a:spcAft>
              <a:buSzPts val="1300"/>
              <a:buChar char="●"/>
            </a:pPr>
            <a:r>
              <a:rPr lang="id"/>
              <a:t>Kita bisa menggunakan nama file apapun, dan huruf besar dan kecil apapun</a:t>
            </a:r>
            <a:endParaRPr/>
          </a:p>
          <a:p>
            <a:pPr marL="457200" lvl="0" indent="-311150" algn="l" rtl="0">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marL="457200" lvl="0" indent="-311150" algn="l" rtl="0">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Praktek Baik Penamaan File HTML</a:t>
            </a:r>
            <a:endParaRPr/>
          </a:p>
        </p:txBody>
      </p:sp>
      <p:sp>
        <p:nvSpPr>
          <p:cNvPr id="531" name="Google Shape;531;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marL="457200" lvl="0" indent="-311150" algn="l" rtl="0">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marL="457200" lvl="0" indent="-311150" algn="l" rtl="0">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Heading</a:t>
            </a:r>
            <a:endParaRPr/>
          </a:p>
        </p:txBody>
      </p:sp>
      <p:sp>
        <p:nvSpPr>
          <p:cNvPr id="542" name="Google Shape;542;p8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kita membuat dokumen atau buku, biasanya terdapat Heading</a:t>
            </a:r>
            <a:endParaRPr/>
          </a:p>
          <a:p>
            <a:pPr marL="457200" lvl="0" indent="-311150" algn="l" rtl="0">
              <a:spcBef>
                <a:spcPts val="0"/>
              </a:spcBef>
              <a:spcAft>
                <a:spcPts val="0"/>
              </a:spcAft>
              <a:buSzPts val="1300"/>
              <a:buChar char="●"/>
            </a:pPr>
            <a:r>
              <a:rPr lang="id"/>
              <a:t>Heading adalah kata-kata yang mendeskripsikan isi dari tulisan yang kita buat. </a:t>
            </a:r>
            <a:endParaRPr/>
          </a:p>
          <a:p>
            <a:pPr marL="457200" lvl="0" indent="-311150" algn="l" rtl="0">
              <a:spcBef>
                <a:spcPts val="0"/>
              </a:spcBef>
              <a:spcAft>
                <a:spcPts val="0"/>
              </a:spcAft>
              <a:buSzPts val="1300"/>
              <a:buChar char="●"/>
            </a:pPr>
            <a:r>
              <a:rPr lang="id"/>
              <a:t>Seperti judul, tapi untuk bagian tulisan nya</a:t>
            </a:r>
            <a:endParaRPr/>
          </a:p>
          <a:p>
            <a:pPr marL="457200" lvl="0" indent="-311150" algn="l" rtl="0">
              <a:spcBef>
                <a:spcPts val="0"/>
              </a:spcBef>
              <a:spcAft>
                <a:spcPts val="0"/>
              </a:spcAft>
              <a:buSzPts val="1300"/>
              <a:buChar char="●"/>
            </a:pPr>
            <a:r>
              <a:rPr lang="id"/>
              <a:t>Contoh ketika kita melihat buku, Heading sering digunakan untuk tulisan Bab</a:t>
            </a:r>
            <a:endParaRPr/>
          </a:p>
          <a:p>
            <a:pPr marL="457200" lvl="0" indent="-311150" algn="l" rtl="0">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Tingkatan Heading</a:t>
            </a:r>
            <a:endParaRPr/>
          </a:p>
        </p:txBody>
      </p:sp>
      <p:sp>
        <p:nvSpPr>
          <p:cNvPr id="548" name="Google Shape;548;p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Heading memiliki tingkatan, paling tinggi adalah tingkatan 1, selanjutnya tingkatan 2, 3, dan seterusnya</a:t>
            </a:r>
            <a:endParaRPr/>
          </a:p>
          <a:p>
            <a:pPr marL="457200" lvl="0" indent="-311150" algn="l" rtl="0">
              <a:spcBef>
                <a:spcPts val="0"/>
              </a:spcBef>
              <a:spcAft>
                <a:spcPts val="0"/>
              </a:spcAft>
              <a:buSzPts val="1300"/>
              <a:buChar char="●"/>
            </a:pPr>
            <a:r>
              <a:rPr lang="id"/>
              <a:t>Yang membedakan biasanya ukuran huruf nya akan semakin kecil</a:t>
            </a:r>
            <a:endParaRPr/>
          </a:p>
          <a:p>
            <a:pPr marL="457200" lvl="0" indent="-311150" algn="l" rtl="0">
              <a:spcBef>
                <a:spcPts val="0"/>
              </a:spcBef>
              <a:spcAft>
                <a:spcPts val="0"/>
              </a:spcAft>
              <a:buSzPts val="1300"/>
              <a:buChar char="●"/>
            </a:pPr>
            <a:r>
              <a:rPr lang="id"/>
              <a:t>Di HTML, kita bisa menggunakan tag h1, h2, h3 dan seterusnya untuk menentukan tingkatan Heading</a:t>
            </a:r>
            <a:endParaRPr/>
          </a:p>
          <a:p>
            <a:pPr marL="457200" lvl="0" indent="-311150" algn="l" rtl="0">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Agenda</a:t>
            </a:r>
            <a:endParaRPr/>
          </a:p>
        </p:txBody>
      </p:sp>
      <p:sp>
        <p:nvSpPr>
          <p:cNvPr id="292" name="Google Shape;292;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Pengenalan Web</a:t>
            </a:r>
            <a:endParaRPr/>
          </a:p>
          <a:p>
            <a:pPr marL="457200" lvl="0" indent="-311150" algn="l" rtl="0">
              <a:spcBef>
                <a:spcPts val="0"/>
              </a:spcBef>
              <a:spcAft>
                <a:spcPts val="0"/>
              </a:spcAft>
              <a:buSzPts val="1300"/>
              <a:buChar char="●"/>
            </a:pPr>
            <a:r>
              <a:rPr lang="id"/>
              <a:t>Pengenalan HTML</a:t>
            </a:r>
            <a:endParaRPr/>
          </a:p>
          <a:p>
            <a:pPr marL="457200" lvl="0" indent="-311150" algn="l" rtl="0">
              <a:spcBef>
                <a:spcPts val="0"/>
              </a:spcBef>
              <a:spcAft>
                <a:spcPts val="0"/>
              </a:spcAft>
              <a:buSzPts val="1300"/>
              <a:buChar char="●"/>
            </a:pPr>
            <a:r>
              <a:rPr lang="id"/>
              <a:t>Pengenalan Web Hosting</a:t>
            </a:r>
            <a:endParaRPr/>
          </a:p>
          <a:p>
            <a:pPr marL="457200" lvl="0" indent="-311150" algn="l" rtl="0">
              <a:spcBef>
                <a:spcPts val="0"/>
              </a:spcBef>
              <a:spcAft>
                <a:spcPts val="0"/>
              </a:spcAft>
              <a:buSzPts val="1300"/>
              <a:buChar char="●"/>
            </a:pPr>
            <a:r>
              <a:rPr lang="id"/>
              <a:t>Membuat kode HTML</a:t>
            </a:r>
            <a:endParaRPr/>
          </a:p>
          <a:p>
            <a:pPr marL="457200" lvl="0" indent="-311150" algn="l" rtl="0">
              <a:spcBef>
                <a:spcPts val="0"/>
              </a:spcBef>
              <a:spcAft>
                <a:spcPts val="0"/>
              </a:spcAft>
              <a:buSzPts val="1300"/>
              <a:buChar char="●"/>
            </a:pPr>
            <a:r>
              <a:rPr lang="id"/>
              <a:t>Menjalankan Web di Hosting</a:t>
            </a:r>
            <a:endParaRPr/>
          </a:p>
          <a:p>
            <a:pPr marL="457200" lvl="0" indent="-311150" algn="l" rtl="0">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membuat tulisan, biasanya selain Heading (judul), kita juga biasanya membuat paragraf</a:t>
            </a:r>
            <a:endParaRPr/>
          </a:p>
          <a:p>
            <a:pPr marL="457200" lvl="0" indent="-311150" algn="l" rtl="0">
              <a:spcBef>
                <a:spcPts val="0"/>
              </a:spcBef>
              <a:spcAft>
                <a:spcPts val="0"/>
              </a:spcAft>
              <a:buSzPts val="1300"/>
              <a:buChar char="●"/>
            </a:pPr>
            <a:r>
              <a:rPr lang="id"/>
              <a:t>Di HTML, kita bisa menggunakan tag p untuk membuat paragraf</a:t>
            </a:r>
            <a:endParaRPr/>
          </a:p>
          <a:p>
            <a:pPr marL="457200" lvl="0" indent="-311150" algn="l" rtl="0">
              <a:spcBef>
                <a:spcPts val="0"/>
              </a:spcBef>
              <a:spcAft>
                <a:spcPts val="0"/>
              </a:spcAft>
              <a:buSzPts val="1300"/>
              <a:buChar char="●"/>
            </a:pPr>
            <a:r>
              <a:rPr lang="id"/>
              <a:t>Paragraf selalu mulai dengan baris baru</a:t>
            </a:r>
            <a:endParaRPr/>
          </a:p>
        </p:txBody>
      </p:sp>
      <p:sp>
        <p:nvSpPr>
          <p:cNvPr id="571" name="Google Shape;571;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Browser Menampilkan HTML</a:t>
            </a:r>
            <a:endParaRPr/>
          </a:p>
        </p:txBody>
      </p:sp>
      <p:sp>
        <p:nvSpPr>
          <p:cNvPr id="583" name="Google Shape;583;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Kita tidak bisa mengontrol cara Web Browser menampilkan tulisan, seperti di Paragraph atau Heading misalnya</a:t>
            </a:r>
            <a:endParaRPr/>
          </a:p>
          <a:p>
            <a:pPr marL="457200" lvl="0" indent="-311150" algn="l" rtl="0">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Reserved Characters</a:t>
            </a:r>
            <a:endParaRPr/>
          </a:p>
        </p:txBody>
      </p:sp>
      <p:sp>
        <p:nvSpPr>
          <p:cNvPr id="594" name="Google Shape;594;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Beberapa karakter sudah dipesan oleh HTML, sehingga kita tidak bisa gunakan pada tulisan teks biasa, contoh karakter &lt;, / atau &gt;</a:t>
            </a:r>
            <a:endParaRPr/>
          </a:p>
          <a:p>
            <a:pPr marL="457200" lvl="0" indent="-311150" algn="l" rtl="0">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Entities</a:t>
            </a:r>
            <a:endParaRPr/>
          </a:p>
        </p:txBody>
      </p:sp>
      <p:sp>
        <p:nvSpPr>
          <p:cNvPr id="606" name="Google Shape;606;p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Karakter yang sudah dipesan di HTML, dinamakan HTML Entity</a:t>
            </a:r>
            <a:endParaRPr/>
          </a:p>
          <a:p>
            <a:pPr marL="457200" lvl="0" indent="-311150" algn="l" rtl="0">
              <a:spcBef>
                <a:spcPts val="0"/>
              </a:spcBef>
              <a:spcAft>
                <a:spcPts val="0"/>
              </a:spcAft>
              <a:buSzPts val="1300"/>
              <a:buChar char="●"/>
            </a:pPr>
            <a:r>
              <a:rPr lang="id"/>
              <a:t>Ada banyak sekali HTML Entity, dan direkomendasikan untuk menggunakan simbol Entity nya, ketika kita ingin menggunakan karakter tersebut</a:t>
            </a:r>
            <a:endParaRPr/>
          </a:p>
          <a:p>
            <a:pPr marL="457200" lvl="0" indent="-311150" algn="l" rtl="0">
              <a:spcBef>
                <a:spcPts val="0"/>
              </a:spcBef>
              <a:spcAft>
                <a:spcPts val="0"/>
              </a:spcAft>
              <a:buSzPts val="1300"/>
              <a:buChar char="●"/>
            </a:pPr>
            <a:r>
              <a:rPr lang="id"/>
              <a:t>Tapi sebenarnya tidak wajib, kita tetap bisa menggunakan karakter asli, namun lebih aman jika menggunakan simbol Entity nya</a:t>
            </a:r>
            <a:endParaRPr/>
          </a:p>
          <a:p>
            <a:pPr marL="457200" lvl="0" indent="-311150" algn="l" rtl="0">
              <a:spcBef>
                <a:spcPts val="0"/>
              </a:spcBef>
              <a:spcAft>
                <a:spcPts val="0"/>
              </a:spcAft>
              <a:buSzPts val="1300"/>
              <a:buChar char="●"/>
            </a:pPr>
            <a:r>
              <a:rPr lang="id"/>
              <a:t>Kita bisa lihat seluruh daftar HTML Entity di :</a:t>
            </a:r>
            <a:endParaRPr/>
          </a:p>
          <a:p>
            <a:pPr marL="457200" lvl="0" indent="-311150" algn="l" rtl="0">
              <a:spcBef>
                <a:spcPts val="0"/>
              </a:spcBef>
              <a:spcAft>
                <a:spcPts val="0"/>
              </a:spcAft>
              <a:buSzPts val="1300"/>
              <a:buChar char="●"/>
            </a:pPr>
            <a:r>
              <a:rPr lang="id" u="sng">
                <a:solidFill>
                  <a:schemeClr val="hlink"/>
                </a:solidFill>
                <a:hlinkClick r:id="rId3"/>
              </a:rPr>
              <a:t>https://oinam.github.io/entities/</a:t>
            </a:r>
            <a:r>
              <a:rPr lang="id"/>
              <a:t> </a:t>
            </a:r>
            <a:endParaRPr/>
          </a:p>
          <a:p>
            <a:pPr marL="457200" lvl="0" indent="-311150" algn="l" rtl="0">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Break Line</a:t>
            </a:r>
            <a:endParaRPr/>
          </a:p>
        </p:txBody>
      </p:sp>
      <p:sp>
        <p:nvSpPr>
          <p:cNvPr id="623" name="Google Shape;623;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Seperti yang dibahas di materi Paragraph, enter di dalam tulisan tidak akan dianggap enter oleh HTML, jika kita ingin membuat enter, disarankan membuat paragraf terpisah</a:t>
            </a:r>
            <a:endParaRPr/>
          </a:p>
          <a:p>
            <a:pPr marL="457200" lvl="0" indent="-311150" algn="l" rtl="0">
              <a:spcBef>
                <a:spcPts val="0"/>
              </a:spcBef>
              <a:spcAft>
                <a:spcPts val="0"/>
              </a:spcAft>
              <a:buSzPts val="1300"/>
              <a:buChar char="●"/>
            </a:pPr>
            <a:r>
              <a:rPr lang="id"/>
              <a:t>Namun jika kita benar-benar ingin membuat enter di dalam paragraf, kita bisa menggunakan tag br</a:t>
            </a:r>
            <a:endParaRPr/>
          </a:p>
          <a:p>
            <a:pPr marL="457200" lvl="0" indent="-311150" algn="l" rtl="0">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Horizontal Rule</a:t>
            </a:r>
            <a:endParaRPr/>
          </a:p>
        </p:txBody>
      </p:sp>
      <p:sp>
        <p:nvSpPr>
          <p:cNvPr id="635" name="Google Shape;635;p10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Di HTML, kita juga bisa membuat enter dengan garis horizontal (dari kiri ke kanan) sebagai pemisah</a:t>
            </a:r>
            <a:endParaRPr/>
          </a:p>
          <a:p>
            <a:pPr marL="457200" lvl="0" indent="-311150" algn="l" rtl="0">
              <a:spcBef>
                <a:spcPts val="0"/>
              </a:spcBef>
              <a:spcAft>
                <a:spcPts val="0"/>
              </a:spcAft>
              <a:buSzPts val="1300"/>
              <a:buChar char="●"/>
            </a:pPr>
            <a:r>
              <a:rPr lang="id"/>
              <a:t>Untuk melakukannya, kita bisa menggunakan tag hr</a:t>
            </a:r>
            <a:endParaRPr/>
          </a:p>
          <a:p>
            <a:pPr marL="457200" lvl="0" indent="-311150" algn="l" rtl="0">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0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CSS</a:t>
            </a:r>
            <a:endParaRPr/>
          </a:p>
        </p:txBody>
      </p:sp>
      <p:sp>
        <p:nvSpPr>
          <p:cNvPr id="652" name="Google Shape;652;p1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Sekarang kita sudah bisa membuat tulisan, pertanyaannya, bagaimana jika kita ingin mengubah font, ukurannya, dan warnanya</a:t>
            </a:r>
            <a:endParaRPr/>
          </a:p>
          <a:p>
            <a:pPr marL="457200" lvl="0" indent="-311150" algn="l" rtl="0">
              <a:spcBef>
                <a:spcPts val="0"/>
              </a:spcBef>
              <a:spcAft>
                <a:spcPts val="0"/>
              </a:spcAft>
              <a:buSzPts val="1300"/>
              <a:buChar char="●"/>
            </a:pPr>
            <a:r>
              <a:rPr lang="id"/>
              <a:t>Untuk melakukan itu, sebenarnya kita perlu belajar CSS terlebih dahulu</a:t>
            </a:r>
            <a:endParaRPr/>
          </a:p>
          <a:p>
            <a:pPr marL="457200" lvl="0" indent="-311150" algn="l" rtl="0">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Style Attribute</a:t>
            </a:r>
            <a:endParaRPr/>
          </a:p>
        </p:txBody>
      </p:sp>
      <p:sp>
        <p:nvSpPr>
          <p:cNvPr id="658" name="Google Shape;658;p10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Setiap tag di HTML memiliki atribut style, dimana kita bisa menambahkan informasi CSS, yaitu untuk mengubah gaya isi element-nya</a:t>
            </a:r>
            <a:endParaRPr/>
          </a:p>
          <a:p>
            <a:pPr marL="457200" lvl="0" indent="-311150" algn="l" rtl="0">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Contoh CSS</a:t>
            </a:r>
            <a:endParaRPr/>
          </a:p>
        </p:txBody>
      </p:sp>
      <p:sp>
        <p:nvSpPr>
          <p:cNvPr id="664" name="Google Shape;664;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Berikut adalah contoh css atribut yang bisa kita gunakan, lebih lanjutnya akan kita bahas di kelas CSS</a:t>
            </a:r>
            <a:endParaRPr/>
          </a:p>
          <a:p>
            <a:pPr marL="457200" lvl="0" indent="-311150" algn="l" rtl="0">
              <a:spcBef>
                <a:spcPts val="0"/>
              </a:spcBef>
              <a:spcAft>
                <a:spcPts val="0"/>
              </a:spcAft>
              <a:buSzPts val="1300"/>
              <a:buChar char="●"/>
            </a:pPr>
            <a:r>
              <a:rPr lang="id"/>
              <a:t>background-color : untuk mengubah warna latar belakang</a:t>
            </a:r>
            <a:endParaRPr/>
          </a:p>
          <a:p>
            <a:pPr marL="457200" lvl="0" indent="-311150" algn="l" rtl="0">
              <a:spcBef>
                <a:spcPts val="0"/>
              </a:spcBef>
              <a:spcAft>
                <a:spcPts val="0"/>
              </a:spcAft>
              <a:buSzPts val="1300"/>
              <a:buChar char="●"/>
            </a:pPr>
            <a:r>
              <a:rPr lang="id"/>
              <a:t>color : untuk mengubah warna font</a:t>
            </a:r>
            <a:endParaRPr/>
          </a:p>
          <a:p>
            <a:pPr marL="457200" lvl="0" indent="-311150" algn="l" rtl="0">
              <a:spcBef>
                <a:spcPts val="0"/>
              </a:spcBef>
              <a:spcAft>
                <a:spcPts val="0"/>
              </a:spcAft>
              <a:buSzPts val="1300"/>
              <a:buChar char="●"/>
            </a:pPr>
            <a:r>
              <a:rPr lang="id"/>
              <a:t>font-family : untuk mengubah jenis font</a:t>
            </a:r>
            <a:endParaRPr/>
          </a:p>
          <a:p>
            <a:pPr marL="457200" lvl="0" indent="-311150" algn="l" rtl="0">
              <a:spcBef>
                <a:spcPts val="0"/>
              </a:spcBef>
              <a:spcAft>
                <a:spcPts val="0"/>
              </a:spcAft>
              <a:buSzPts val="1300"/>
              <a:buChar char="●"/>
            </a:pPr>
            <a:r>
              <a:rPr lang="id"/>
              <a:t>font-size : untuk mengubah ukuran text</a:t>
            </a:r>
            <a:endParaRPr/>
          </a:p>
          <a:p>
            <a:pPr marL="457200" lvl="0" indent="-311150" algn="l" rtl="0">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Kenapa Web?</a:t>
            </a:r>
            <a:endParaRPr/>
          </a:p>
        </p:txBody>
      </p:sp>
      <p:sp>
        <p:nvSpPr>
          <p:cNvPr id="303" name="Google Shape;303;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ini web digunakan oleh jutaan, bahkan mungkin milyaran orang setiap hari</a:t>
            </a:r>
            <a:endParaRPr/>
          </a:p>
          <a:p>
            <a:pPr marL="457200" lvl="0" indent="-311150" algn="l" rtl="0">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marL="457200" lvl="0" indent="-311150" algn="l" rtl="0">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Formatting</a:t>
            </a:r>
            <a:endParaRPr/>
          </a:p>
        </p:txBody>
      </p:sp>
      <p:sp>
        <p:nvSpPr>
          <p:cNvPr id="681" name="Google Shape;681;p1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Dalam aplikasi pengolahan text seperti Microsoft Word, kita bisa mengubah format tulisan menjadi tebal atau miring misal</a:t>
            </a:r>
            <a:endParaRPr/>
          </a:p>
          <a:p>
            <a:pPr marL="457200" lvl="0" indent="-311150" algn="l" rtl="0">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Formatting Tag</a:t>
            </a:r>
            <a:endParaRPr/>
          </a:p>
        </p:txBody>
      </p:sp>
      <p:sp>
        <p:nvSpPr>
          <p:cNvPr id="687" name="Google Shape;687;p1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&lt;b&gt;, &lt;strong&gt; untuk bold / tebal</a:t>
            </a:r>
            <a:endParaRPr/>
          </a:p>
          <a:p>
            <a:pPr marL="457200" lvl="0" indent="-311150" algn="l" rtl="0">
              <a:spcBef>
                <a:spcPts val="0"/>
              </a:spcBef>
              <a:spcAft>
                <a:spcPts val="0"/>
              </a:spcAft>
              <a:buSzPts val="1300"/>
              <a:buChar char="●"/>
            </a:pPr>
            <a:r>
              <a:rPr lang="id"/>
              <a:t>&lt;i&gt;, &lt;em&gt; untuk italic / miring</a:t>
            </a:r>
            <a:endParaRPr/>
          </a:p>
          <a:p>
            <a:pPr marL="457200" lvl="0" indent="-311150" algn="l" rtl="0">
              <a:spcBef>
                <a:spcPts val="0"/>
              </a:spcBef>
              <a:spcAft>
                <a:spcPts val="0"/>
              </a:spcAft>
              <a:buSzPts val="1300"/>
              <a:buChar char="●"/>
            </a:pPr>
            <a:r>
              <a:rPr lang="id"/>
              <a:t>&lt;small&gt; untuk text kecil</a:t>
            </a:r>
            <a:endParaRPr/>
          </a:p>
          <a:p>
            <a:pPr marL="457200" lvl="0" indent="-311150" algn="l" rtl="0">
              <a:spcBef>
                <a:spcPts val="0"/>
              </a:spcBef>
              <a:spcAft>
                <a:spcPts val="0"/>
              </a:spcAft>
              <a:buSzPts val="1300"/>
              <a:buChar char="●"/>
            </a:pPr>
            <a:r>
              <a:rPr lang="id"/>
              <a:t>&lt;del&gt; untuk text dicoret</a:t>
            </a:r>
            <a:endParaRPr/>
          </a:p>
          <a:p>
            <a:pPr marL="457200" lvl="0" indent="-311150" algn="l" rtl="0">
              <a:spcBef>
                <a:spcPts val="0"/>
              </a:spcBef>
              <a:spcAft>
                <a:spcPts val="0"/>
              </a:spcAft>
              <a:buSzPts val="1300"/>
              <a:buChar char="●"/>
            </a:pPr>
            <a:r>
              <a:rPr lang="id"/>
              <a:t>&lt;ins&gt; untuk text dengan garis bawah</a:t>
            </a:r>
            <a:endParaRPr/>
          </a:p>
          <a:p>
            <a:pPr marL="457200" lvl="0" indent="-311150" algn="l" rtl="0">
              <a:spcBef>
                <a:spcPts val="0"/>
              </a:spcBef>
              <a:spcAft>
                <a:spcPts val="0"/>
              </a:spcAft>
              <a:buSzPts val="1300"/>
              <a:buChar char="●"/>
            </a:pPr>
            <a:r>
              <a:rPr lang="id"/>
              <a:t>&lt;sub&gt; untuk subscript text</a:t>
            </a:r>
            <a:endParaRPr/>
          </a:p>
          <a:p>
            <a:pPr marL="457200" lvl="0" indent="-311150" algn="l" rtl="0">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Comment</a:t>
            </a:r>
            <a:endParaRPr/>
          </a:p>
        </p:txBody>
      </p:sp>
      <p:sp>
        <p:nvSpPr>
          <p:cNvPr id="704" name="Google Shape;704;p1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Comment / komentar adalah informasi tambahan di HTML, yang tidak akan ditampilkan di halaman Web</a:t>
            </a:r>
            <a:endParaRPr/>
          </a:p>
          <a:p>
            <a:pPr marL="457200" lvl="0" indent="-311150" algn="l" rtl="0">
              <a:spcBef>
                <a:spcPts val="0"/>
              </a:spcBef>
              <a:spcAft>
                <a:spcPts val="0"/>
              </a:spcAft>
              <a:buSzPts val="1300"/>
              <a:buChar char="●"/>
            </a:pPr>
            <a:r>
              <a:rPr lang="id"/>
              <a:t>Komentar biasanya digunakan untuk menambahkan informasi tambahan untuk pengembang Web, jadi bukan tujuan untuk ditampilkan di halaman Web</a:t>
            </a:r>
            <a:endParaRPr/>
          </a:p>
          <a:p>
            <a:pPr marL="457200" lvl="0" indent="-311150" algn="l" rtl="0">
              <a:spcBef>
                <a:spcPts val="0"/>
              </a:spcBef>
              <a:spcAft>
                <a:spcPts val="0"/>
              </a:spcAft>
              <a:buSzPts val="1300"/>
              <a:buChar char="●"/>
            </a:pPr>
            <a:r>
              <a:rPr lang="id"/>
              <a:t>Untuk membuat komentar, kita bisa menggunakan </a:t>
            </a:r>
            <a:br>
              <a:rPr lang="id"/>
            </a:br>
            <a:r>
              <a:rPr lang="id"/>
              <a:t>&lt;!-- isi komentar --&gt;</a:t>
            </a:r>
            <a:endParaRPr/>
          </a:p>
          <a:p>
            <a:pPr marL="457200" lvl="0" indent="-311150" algn="l" rtl="0">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Color</a:t>
            </a:r>
            <a:endParaRPr/>
          </a:p>
        </p:txBody>
      </p:sp>
      <p:sp>
        <p:nvSpPr>
          <p:cNvPr id="721" name="Google Shape;721;p1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marL="457200" lvl="0" indent="-311150" algn="l" rtl="0">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Internet</a:t>
            </a:r>
            <a:endParaRPr/>
          </a:p>
        </p:txBody>
      </p:sp>
      <p:sp>
        <p:nvSpPr>
          <p:cNvPr id="309" name="Google Shape;309;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Internet adalah mekanisme komunikasi antar komputer</a:t>
            </a:r>
            <a:endParaRPr/>
          </a:p>
          <a:p>
            <a:pPr marL="457200" lvl="0" indent="-311150" algn="l" rtl="0">
              <a:spcBef>
                <a:spcPts val="0"/>
              </a:spcBef>
              <a:spcAft>
                <a:spcPts val="0"/>
              </a:spcAft>
              <a:buSzPts val="1300"/>
              <a:buChar char="●"/>
            </a:pPr>
            <a:r>
              <a:rPr lang="id"/>
              <a:t>Awal internet ada, untuk komunikasi antar komputer, kita membutuhkan jaringan kabel telepon</a:t>
            </a:r>
            <a:endParaRPr/>
          </a:p>
          <a:p>
            <a:pPr marL="457200" lvl="0" indent="-311150" algn="l" rtl="0">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Color Picker</a:t>
            </a:r>
            <a:endParaRPr/>
          </a:p>
        </p:txBody>
      </p:sp>
      <p:sp>
        <p:nvSpPr>
          <p:cNvPr id="727" name="Google Shape;727;p1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marL="457200" lvl="0" indent="-311150" algn="l" rtl="0">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Unordered List</a:t>
            </a:r>
            <a:endParaRPr/>
          </a:p>
        </p:txBody>
      </p:sp>
      <p:sp>
        <p:nvSpPr>
          <p:cNvPr id="744" name="Google Shape;744;p1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membuat daftar tulisan, kita bisa menggunakan tag ul di HTML</a:t>
            </a:r>
            <a:endParaRPr/>
          </a:p>
          <a:p>
            <a:pPr marL="457200" lvl="0" indent="-311150" algn="l" rtl="0">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Ordered List</a:t>
            </a:r>
            <a:endParaRPr/>
          </a:p>
        </p:txBody>
      </p:sp>
      <p:sp>
        <p:nvSpPr>
          <p:cNvPr id="756" name="Google Shape;756;p1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Jika kita ingin membuat daftar yang berurut (memiliki angka), kita bisa mengganti tag ul menjadi ol</a:t>
            </a:r>
            <a:endParaRPr/>
          </a:p>
          <a:p>
            <a:pPr marL="457200" lvl="0" indent="-311150" algn="l" rtl="0">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Ordered List Type</a:t>
            </a:r>
            <a:endParaRPr/>
          </a:p>
        </p:txBody>
      </p:sp>
      <p:sp>
        <p:nvSpPr>
          <p:cNvPr id="768" name="Google Shape;768;p1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Pada kasus ketika kita menggunakan daftar yang berurut (ol), kita bisa mengubah format daftar nya, defaultnya menggunakan angka (dimulai dari 1).</a:t>
            </a:r>
            <a:endParaRPr/>
          </a:p>
          <a:p>
            <a:pPr marL="457200" lvl="0" indent="-311150" algn="l" rtl="0">
              <a:spcBef>
                <a:spcPts val="0"/>
              </a:spcBef>
              <a:spcAft>
                <a:spcPts val="0"/>
              </a:spcAft>
              <a:buSzPts val="1300"/>
              <a:buChar char="●"/>
            </a:pPr>
            <a:r>
              <a:rPr lang="id"/>
              <a:t>Kita bisa menambahkan attribute type di ol dengan nilai :</a:t>
            </a:r>
            <a:endParaRPr/>
          </a:p>
          <a:p>
            <a:pPr marL="457200" lvl="0" indent="-311150" algn="l" rtl="0">
              <a:spcBef>
                <a:spcPts val="0"/>
              </a:spcBef>
              <a:spcAft>
                <a:spcPts val="0"/>
              </a:spcAft>
              <a:buSzPts val="1300"/>
              <a:buChar char="●"/>
            </a:pPr>
            <a:r>
              <a:rPr lang="id"/>
              <a:t>type=”1”, artinya daftar isi akan menggunakan angka (ini adalah defaultnya)</a:t>
            </a:r>
            <a:endParaRPr/>
          </a:p>
          <a:p>
            <a:pPr marL="457200" lvl="0" indent="-311150" algn="l" rtl="0">
              <a:spcBef>
                <a:spcPts val="0"/>
              </a:spcBef>
              <a:spcAft>
                <a:spcPts val="0"/>
              </a:spcAft>
              <a:buSzPts val="1300"/>
              <a:buChar char="●"/>
            </a:pPr>
            <a:r>
              <a:rPr lang="id"/>
              <a:t>type=”A”, artinya daftar isi akan menggunakan huruf kapital</a:t>
            </a:r>
            <a:endParaRPr/>
          </a:p>
          <a:p>
            <a:pPr marL="457200" lvl="0" indent="-311150" algn="l" rtl="0">
              <a:spcBef>
                <a:spcPts val="0"/>
              </a:spcBef>
              <a:spcAft>
                <a:spcPts val="0"/>
              </a:spcAft>
              <a:buSzPts val="1300"/>
              <a:buChar char="●"/>
            </a:pPr>
            <a:r>
              <a:rPr lang="id"/>
              <a:t>type=”a”, artinya daftar isi akan menggunakan huruf kecil</a:t>
            </a:r>
            <a:endParaRPr/>
          </a:p>
          <a:p>
            <a:pPr marL="457200" lvl="0" indent="-311150" algn="l" rtl="0">
              <a:spcBef>
                <a:spcPts val="0"/>
              </a:spcBef>
              <a:spcAft>
                <a:spcPts val="0"/>
              </a:spcAft>
              <a:buSzPts val="1300"/>
              <a:buChar char="●"/>
            </a:pPr>
            <a:r>
              <a:rPr lang="id"/>
              <a:t>type=”I”, artinya daftar isi akan menggunakan angka romawi kapital</a:t>
            </a:r>
            <a:endParaRPr/>
          </a:p>
          <a:p>
            <a:pPr marL="457200" lvl="0" indent="-311150" algn="l" rtl="0">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Web</a:t>
            </a:r>
            <a:endParaRPr/>
          </a:p>
        </p:txBody>
      </p:sp>
      <p:sp>
        <p:nvSpPr>
          <p:cNvPr id="316" name="Google Shape;316;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Web merupakan kumpulan informasi yang tersedia dalam sebuah komputer yang terkoneksi secara terus menerus melalui internet</a:t>
            </a:r>
            <a:endParaRPr/>
          </a:p>
          <a:p>
            <a:pPr marL="457200" lvl="0" indent="-311150" algn="l" rtl="0">
              <a:spcBef>
                <a:spcPts val="0"/>
              </a:spcBef>
              <a:spcAft>
                <a:spcPts val="0"/>
              </a:spcAft>
              <a:buSzPts val="1300"/>
              <a:buChar char="●"/>
            </a:pPr>
            <a:r>
              <a:rPr lang="id"/>
              <a:t>Web bisa berisi informasi dalam bentuk apapun, seperti teks, gambar, audio, video dan lain-lain</a:t>
            </a:r>
            <a:endParaRPr/>
          </a:p>
          <a:p>
            <a:pPr marL="457200" lvl="0" indent="-311150" algn="l" rtl="0">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Link</a:t>
            </a:r>
            <a:endParaRPr/>
          </a:p>
        </p:txBody>
      </p:sp>
      <p:sp>
        <p:nvSpPr>
          <p:cNvPr id="785" name="Google Shape;785;p1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membuat Web, biasanya kita akan membuat banyak sekali halaman HTML</a:t>
            </a:r>
            <a:endParaRPr/>
          </a:p>
          <a:p>
            <a:pPr marL="457200" lvl="0" indent="-311150" algn="l" rtl="0">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marL="457200" lvl="0" indent="-311150" algn="l" rtl="0">
              <a:spcBef>
                <a:spcPts val="0"/>
              </a:spcBef>
              <a:spcAft>
                <a:spcPts val="0"/>
              </a:spcAft>
              <a:buSzPts val="1300"/>
              <a:buChar char="●"/>
            </a:pPr>
            <a:r>
              <a:rPr lang="id"/>
              <a:t>HTML memiliki fitur Link (Tautan), dimana kita bisa meng-klik Link tersebut, dan berpindah ke halaman HTML lain</a:t>
            </a:r>
            <a:endParaRPr/>
          </a:p>
          <a:p>
            <a:pPr marL="457200" lvl="0" indent="-311150" algn="l" rtl="0">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Tag a</a:t>
            </a:r>
            <a:endParaRPr/>
          </a:p>
        </p:txBody>
      </p:sp>
      <p:sp>
        <p:nvSpPr>
          <p:cNvPr id="791" name="Google Shape;791;p1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Untuk membuat Link di HTML, kita bisa menggunakan tag a</a:t>
            </a:r>
            <a:endParaRPr/>
          </a:p>
          <a:p>
            <a:pPr marL="457200" lvl="0" indent="-311150" algn="l" rtl="0">
              <a:spcBef>
                <a:spcPts val="0"/>
              </a:spcBef>
              <a:spcAft>
                <a:spcPts val="0"/>
              </a:spcAft>
              <a:buSzPts val="1300"/>
              <a:buChar char="●"/>
            </a:pPr>
            <a:r>
              <a:rPr lang="id"/>
              <a:t>Isi konten tag a adalah isi dari tampilan Link, bisa Text atau yang lainnya</a:t>
            </a:r>
            <a:endParaRPr/>
          </a:p>
          <a:p>
            <a:pPr marL="457200" lvl="0" indent="-311150" algn="l" rtl="0">
              <a:spcBef>
                <a:spcPts val="0"/>
              </a:spcBef>
              <a:spcAft>
                <a:spcPts val="0"/>
              </a:spcAft>
              <a:buSzPts val="1300"/>
              <a:buChar char="●"/>
            </a:pPr>
            <a:r>
              <a:rPr lang="id"/>
              <a:t>Tag a memiliki attribute href, yang berisi lokasi tujuan Link tersebut</a:t>
            </a:r>
            <a:endParaRPr/>
          </a:p>
          <a:p>
            <a:pPr marL="457200" lvl="0" indent="-311150" algn="l" rtl="0">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marL="457200" lvl="0" indent="-311150" algn="l" rtl="0">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Absolute URL</a:t>
            </a:r>
            <a:endParaRPr/>
          </a:p>
        </p:txBody>
      </p:sp>
      <p:sp>
        <p:nvSpPr>
          <p:cNvPr id="803" name="Google Shape;803;p1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Saat kita menulis halaman tujuan dari href di Link, kita bisa menggunakan absolute URL</a:t>
            </a:r>
            <a:endParaRPr/>
          </a:p>
          <a:p>
            <a:pPr marL="457200" lvl="0" indent="-311150" algn="l" rtl="0">
              <a:spcBef>
                <a:spcPts val="0"/>
              </a:spcBef>
              <a:spcAft>
                <a:spcPts val="0"/>
              </a:spcAft>
              <a:buSzPts val="1300"/>
              <a:buChar char="●"/>
            </a:pPr>
            <a:r>
              <a:rPr lang="id"/>
              <a:t>Absolute URL merupakan alamat lengkap sebuah tujuan Link</a:t>
            </a:r>
            <a:endParaRPr/>
          </a:p>
          <a:p>
            <a:pPr marL="457200" lvl="0" indent="-311150" algn="l" rtl="0">
              <a:spcBef>
                <a:spcPts val="0"/>
              </a:spcBef>
              <a:spcAft>
                <a:spcPts val="0"/>
              </a:spcAft>
              <a:buSzPts val="1300"/>
              <a:buChar char="●"/>
            </a:pPr>
            <a:r>
              <a:rPr lang="id"/>
              <a:t>Dalam absolute URL, kita wajib menuliskan seluruh detail domain dan halaman yang dituju, misal</a:t>
            </a:r>
            <a:endParaRPr/>
          </a:p>
          <a:p>
            <a:pPr marL="457200" lvl="0" indent="-311150" algn="l" rtl="0">
              <a:spcBef>
                <a:spcPts val="0"/>
              </a:spcBef>
              <a:spcAft>
                <a:spcPts val="0"/>
              </a:spcAft>
              <a:buSzPts val="1300"/>
              <a:buChar char="●"/>
            </a:pPr>
            <a:r>
              <a:rPr lang="id" u="sng">
                <a:solidFill>
                  <a:schemeClr val="hlink"/>
                </a:solidFill>
                <a:hlinkClick r:id="rId3"/>
              </a:rPr>
              <a:t>https://youtube.com/ProgrammerZamanNow</a:t>
            </a:r>
            <a:endParaRPr/>
          </a:p>
          <a:p>
            <a:pPr marL="457200" lvl="0" indent="-311150" algn="l" rtl="0">
              <a:spcBef>
                <a:spcPts val="0"/>
              </a:spcBef>
              <a:spcAft>
                <a:spcPts val="0"/>
              </a:spcAft>
              <a:buSzPts val="1300"/>
              <a:buChar char="●"/>
            </a:pPr>
            <a:r>
              <a:rPr lang="id" u="sng">
                <a:solidFill>
                  <a:schemeClr val="hlink"/>
                </a:solidFill>
                <a:hlinkClick r:id="rId4"/>
              </a:rPr>
              <a:t>https://facebook.com/ProgrammerZamanNow</a:t>
            </a:r>
            <a:endParaRPr/>
          </a:p>
          <a:p>
            <a:pPr marL="457200" lvl="0" indent="-311150" algn="l" rtl="0">
              <a:spcBef>
                <a:spcPts val="0"/>
              </a:spcBef>
              <a:spcAft>
                <a:spcPts val="0"/>
              </a:spcAft>
              <a:buSzPts val="1300"/>
              <a:buChar char="●"/>
            </a:pPr>
            <a:r>
              <a:rPr lang="id" u="sng">
                <a:solidFill>
                  <a:schemeClr val="hlink"/>
                </a:solidFill>
                <a:hlinkClick r:id="rId5"/>
              </a:rPr>
              <a:t>https://instagram.com/ProgrammerZamanNow</a:t>
            </a:r>
            <a:endParaRPr/>
          </a:p>
          <a:p>
            <a:pPr marL="457200" lvl="0" indent="-311150" algn="l" rtl="0">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Relative URL</a:t>
            </a:r>
            <a:endParaRPr/>
          </a:p>
        </p:txBody>
      </p:sp>
      <p:sp>
        <p:nvSpPr>
          <p:cNvPr id="809" name="Google Shape;809;p1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Relative URL adalah lokasi href dimana tetap menggunakan domain website saat ini</a:t>
            </a:r>
            <a:endParaRPr/>
          </a:p>
          <a:p>
            <a:pPr marL="457200" lvl="0" indent="-311150" algn="l" rtl="0">
              <a:spcBef>
                <a:spcPts val="0"/>
              </a:spcBef>
              <a:spcAft>
                <a:spcPts val="0"/>
              </a:spcAft>
              <a:buSzPts val="1300"/>
              <a:buChar char="●"/>
            </a:pPr>
            <a:r>
              <a:rPr lang="id"/>
              <a:t>Relative URL memiliki dua format, bisa diawali dengan /, atau tidak diawali dengan /</a:t>
            </a:r>
            <a:endParaRPr/>
          </a:p>
          <a:p>
            <a:pPr marL="457200" lvl="0" indent="-311150" algn="l" rtl="0">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marL="457200" lvl="0" indent="-311150" algn="l" rtl="0">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marL="457200" lvl="0" indent="-311150" algn="l" rtl="0">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marL="457200" lvl="0" indent="-311150" algn="l" rtl="0">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Bookmark</a:t>
            </a:r>
            <a:endParaRPr/>
          </a:p>
        </p:txBody>
      </p:sp>
      <p:sp>
        <p:nvSpPr>
          <p:cNvPr id="821" name="Google Shape;821;p1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a:t>Pada kasus halaman web yang sangat panjang, ada bagusnya kita menggunakan Bookmark</a:t>
            </a:r>
            <a:endParaRPr/>
          </a:p>
          <a:p>
            <a:pPr marL="457200" lvl="0" indent="-311150" algn="l" rtl="0">
              <a:spcBef>
                <a:spcPts val="0"/>
              </a:spcBef>
              <a:spcAft>
                <a:spcPts val="0"/>
              </a:spcAft>
              <a:buSzPts val="1300"/>
              <a:buChar char="●"/>
            </a:pPr>
            <a:r>
              <a:rPr lang="id"/>
              <a:t>Bookmark adalah link yang bisa digunakan untuk menampilkan HTML element dengan id tertentu</a:t>
            </a:r>
            <a:endParaRPr/>
          </a:p>
          <a:p>
            <a:pPr marL="457200" lvl="0" indent="-311150" algn="l" rtl="0">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marL="457200" lvl="0" indent="-311150" algn="l" rtl="0">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5371</Words>
  <Application>Microsoft Office PowerPoint</Application>
  <PresentationFormat>Peragaan Layar (16:9)</PresentationFormat>
  <Paragraphs>531</Paragraphs>
  <Slides>179</Slides>
  <Notes>179</Notes>
  <HiddenSlides>0</HiddenSlides>
  <MMClips>0</MMClips>
  <ScaleCrop>false</ScaleCrop>
  <HeadingPairs>
    <vt:vector size="6" baseType="variant">
      <vt:variant>
        <vt:lpstr>Font Dipakai</vt:lpstr>
      </vt:variant>
      <vt:variant>
        <vt:i4>3</vt:i4>
      </vt:variant>
      <vt:variant>
        <vt:lpstr>Tema</vt:lpstr>
      </vt:variant>
      <vt:variant>
        <vt:i4>3</vt:i4>
      </vt:variant>
      <vt:variant>
        <vt:lpstr>Judul Slide</vt:lpstr>
      </vt:variant>
      <vt:variant>
        <vt:i4>179</vt:i4>
      </vt:variant>
    </vt:vector>
  </HeadingPairs>
  <TitlesOfParts>
    <vt:vector size="185" baseType="lpstr">
      <vt:lpstr>Raleway</vt:lpstr>
      <vt:lpstr>Arial</vt:lpstr>
      <vt:lpstr>Lato</vt:lpstr>
      <vt:lpstr>Streamline</vt:lpstr>
      <vt:lpstr>Streamline</vt:lpstr>
      <vt:lpstr>Streamline</vt:lpstr>
      <vt:lpstr>HTML Dasar</vt:lpstr>
      <vt:lpstr>Eko Kurniawan Khannedy</vt:lpstr>
      <vt:lpstr>Eko Kurniawan Khannedy</vt:lpstr>
      <vt:lpstr>Sebelum Belajar</vt:lpstr>
      <vt:lpstr>Agenda</vt:lpstr>
      <vt:lpstr>Pengenalan Web</vt:lpstr>
      <vt:lpstr>Kenapa Web?</vt:lpstr>
      <vt:lpstr>Internet</vt:lpstr>
      <vt:lpstr>Web</vt:lpstr>
      <vt:lpstr>Diagram Web</vt:lpstr>
      <vt:lpstr>Domain</vt:lpstr>
      <vt:lpstr>Web Browser</vt:lpstr>
      <vt:lpstr>Diagram Web Browser</vt:lpstr>
      <vt:lpstr>Pengenalan HTML</vt:lpstr>
      <vt:lpstr>Pengenalan HTML</vt:lpstr>
      <vt:lpstr>Kode HTML</vt:lpstr>
      <vt:lpstr>Tag </vt:lpstr>
      <vt:lpstr>Void Element</vt:lpstr>
      <vt:lpstr>Attribute</vt:lpstr>
      <vt:lpstr>HTML Tidak Case Sensitive</vt:lpstr>
      <vt:lpstr>Kode : Contoh HTML</vt:lpstr>
      <vt:lpstr>Pengenalan Web Hosting</vt:lpstr>
      <vt:lpstr>Web Host</vt:lpstr>
      <vt:lpstr>Diagram : Web Host</vt:lpstr>
      <vt:lpstr>Niagahoster</vt:lpstr>
      <vt:lpstr>Persiapan</vt:lpstr>
      <vt:lpstr>Persiapan</vt:lpstr>
      <vt:lpstr>Instalasi Perangkat Lunak</vt:lpstr>
      <vt:lpstr>Membuat Project</vt:lpstr>
      <vt:lpstr>Membuat Project</vt:lpstr>
      <vt:lpstr>Tugas : Buatlah Project</vt:lpstr>
      <vt:lpstr>Hello World</vt:lpstr>
      <vt:lpstr>Hello World</vt:lpstr>
      <vt:lpstr>Tag Body</vt:lpstr>
      <vt:lpstr>Kode : Hello World</vt:lpstr>
      <vt:lpstr>Membuat Halaman Hello World</vt:lpstr>
      <vt:lpstr>Tampilan : Hello World</vt:lpstr>
      <vt:lpstr>Menjalankan di Komputer</vt:lpstr>
      <vt:lpstr>Menjalankan di Komputer</vt:lpstr>
      <vt:lpstr>Live Server</vt:lpstr>
      <vt:lpstr>Menjalankan di Web Hosting</vt:lpstr>
      <vt:lpstr>Persiapan</vt:lpstr>
      <vt:lpstr>Menjalankan Web di Niagahoster</vt:lpstr>
      <vt:lpstr>Penamaan File HTML</vt:lpstr>
      <vt:lpstr>Penamaan File HTML</vt:lpstr>
      <vt:lpstr>Praktek Baik Penamaan File HTML</vt:lpstr>
      <vt:lpstr>Heading</vt:lpstr>
      <vt:lpstr>Heading</vt:lpstr>
      <vt:lpstr>Tingkatan Heading</vt:lpstr>
      <vt:lpstr>Heading di Microsoft Word</vt:lpstr>
      <vt:lpstr>Kode : Heading</vt:lpstr>
      <vt:lpstr>Paragraph</vt:lpstr>
      <vt:lpstr>Paragraph</vt:lpstr>
      <vt:lpstr>Kode : Paragraph</vt:lpstr>
      <vt:lpstr>Browser Menampilkan HTML</vt:lpstr>
      <vt:lpstr>Entities</vt:lpstr>
      <vt:lpstr>Reserved Characters</vt:lpstr>
      <vt:lpstr>Kode : HTML Reserved Characters</vt:lpstr>
      <vt:lpstr>Entities</vt:lpstr>
      <vt:lpstr>Kode : HTML Entities</vt:lpstr>
      <vt:lpstr>Break Line</vt:lpstr>
      <vt:lpstr>Break Line</vt:lpstr>
      <vt:lpstr>Kode : Break Line</vt:lpstr>
      <vt:lpstr>Horizontal Rule</vt:lpstr>
      <vt:lpstr>Kode : Horizontal Rule</vt:lpstr>
      <vt:lpstr>Style</vt:lpstr>
      <vt:lpstr>CSS</vt:lpstr>
      <vt:lpstr>Style Attribute</vt:lpstr>
      <vt:lpstr>Contoh CSS</vt:lpstr>
      <vt:lpstr>Kode : Style</vt:lpstr>
      <vt:lpstr>Formatting</vt:lpstr>
      <vt:lpstr>Formatting</vt:lpstr>
      <vt:lpstr>Formatting Tag</vt:lpstr>
      <vt:lpstr>Kode : Formatting Tag</vt:lpstr>
      <vt:lpstr>Comment</vt:lpstr>
      <vt:lpstr>Comment</vt:lpstr>
      <vt:lpstr>Kode : Comment</vt:lpstr>
      <vt:lpstr>Color</vt:lpstr>
      <vt:lpstr>Color</vt:lpstr>
      <vt:lpstr>Color Picker</vt:lpstr>
      <vt:lpstr>Code : Color</vt:lpstr>
      <vt:lpstr>List</vt:lpstr>
      <vt:lpstr>Unordered List</vt:lpstr>
      <vt:lpstr>Kode : Unordered List</vt:lpstr>
      <vt:lpstr>Ordered List</vt:lpstr>
      <vt:lpstr>Kode : Ordered List</vt:lpstr>
      <vt:lpstr>Ordered List Type</vt:lpstr>
      <vt:lpstr>Kode : Ordered List Type</vt:lpstr>
      <vt:lpstr>Link</vt:lpstr>
      <vt:lpstr>Link</vt:lpstr>
      <vt:lpstr>Tag a</vt:lpstr>
      <vt:lpstr>Kode : Link</vt:lpstr>
      <vt:lpstr>Absolute URL</vt:lpstr>
      <vt:lpstr>Relative URL</vt:lpstr>
      <vt:lpstr>Kode : Relative URL</vt:lpstr>
      <vt:lpstr>Bookmark</vt:lpstr>
      <vt:lpstr>Kode : Bookmark di Halaman Sendiri</vt:lpstr>
      <vt:lpstr>Kode : Bookmark ke Halaman Lain</vt:lpstr>
      <vt:lpstr>Image</vt:lpstr>
      <vt:lpstr>Image</vt:lpstr>
      <vt:lpstr>Image Attribute</vt:lpstr>
      <vt:lpstr>Kode : Image</vt:lpstr>
      <vt:lpstr>Image Size</vt:lpstr>
      <vt:lpstr>Kode : Image Size</vt:lpstr>
      <vt:lpstr>Picture</vt:lpstr>
      <vt:lpstr>Picture</vt:lpstr>
      <vt:lpstr>Picture Content</vt:lpstr>
      <vt:lpstr>Kode : Picture</vt:lpstr>
      <vt:lpstr>Media Attribute</vt:lpstr>
      <vt:lpstr>Computer Code</vt:lpstr>
      <vt:lpstr>Computer Code</vt:lpstr>
      <vt:lpstr>Tag Pre</vt:lpstr>
      <vt:lpstr>Kode : Pre</vt:lpstr>
      <vt:lpstr>Emoji</vt:lpstr>
      <vt:lpstr>Emoji</vt:lpstr>
      <vt:lpstr>Kode : Emoji</vt:lpstr>
      <vt:lpstr>Head</vt:lpstr>
      <vt:lpstr>Head</vt:lpstr>
      <vt:lpstr>Title</vt:lpstr>
      <vt:lpstr>Kode : Title</vt:lpstr>
      <vt:lpstr>Favicon</vt:lpstr>
      <vt:lpstr>Favicon</vt:lpstr>
      <vt:lpstr>Tag Link</vt:lpstr>
      <vt:lpstr>Kode : Favicon</vt:lpstr>
      <vt:lpstr>Block dan Inline</vt:lpstr>
      <vt:lpstr>Block dan Inline</vt:lpstr>
      <vt:lpstr>Block</vt:lpstr>
      <vt:lpstr>Inline</vt:lpstr>
      <vt:lpstr>Div</vt:lpstr>
      <vt:lpstr>Kode : Div</vt:lpstr>
      <vt:lpstr>Span</vt:lpstr>
      <vt:lpstr>Kode : Span</vt:lpstr>
      <vt:lpstr>Video</vt:lpstr>
      <vt:lpstr>Video</vt:lpstr>
      <vt:lpstr>Video Attribute</vt:lpstr>
      <vt:lpstr>Kode : Video</vt:lpstr>
      <vt:lpstr>Audio</vt:lpstr>
      <vt:lpstr>Audio</vt:lpstr>
      <vt:lpstr>Kode : Audio</vt:lpstr>
      <vt:lpstr>HTML 5</vt:lpstr>
      <vt:lpstr>HTML 5</vt:lpstr>
      <vt:lpstr>Kode : Struktur HTML 5</vt:lpstr>
      <vt:lpstr>Inline Frame</vt:lpstr>
      <vt:lpstr>Inline Frame</vt:lpstr>
      <vt:lpstr>Youtube Inline Frame</vt:lpstr>
      <vt:lpstr>Kode : Inline Frame</vt:lpstr>
      <vt:lpstr>Table</vt:lpstr>
      <vt:lpstr>Table</vt:lpstr>
      <vt:lpstr>Table Tag</vt:lpstr>
      <vt:lpstr>Kode : Table</vt:lpstr>
      <vt:lpstr>Colgroup</vt:lpstr>
      <vt:lpstr>Kode : Colgroup</vt:lpstr>
      <vt:lpstr>Colspan dan Rowspan</vt:lpstr>
      <vt:lpstr>Kode : Colspan</vt:lpstr>
      <vt:lpstr>Kode : Rowspan</vt:lpstr>
      <vt:lpstr>Semantic</vt:lpstr>
      <vt:lpstr>Semantic</vt:lpstr>
      <vt:lpstr>Semantic Tag</vt:lpstr>
      <vt:lpstr>Kode : Semantic Tag</vt:lpstr>
      <vt:lpstr>Layout</vt:lpstr>
      <vt:lpstr>Layout</vt:lpstr>
      <vt:lpstr>Kode : CSS Layout</vt:lpstr>
      <vt:lpstr>Responsive</vt:lpstr>
      <vt:lpstr>Responsive</vt:lpstr>
      <vt:lpstr>Viewport</vt:lpstr>
      <vt:lpstr>Hasil Pengaturan Viewport</vt:lpstr>
      <vt:lpstr>Responsive Element Size</vt:lpstr>
      <vt:lpstr>Kode : Responsive Size</vt:lpstr>
      <vt:lpstr>Responsive Text Size</vt:lpstr>
      <vt:lpstr>Kode : Responsive Text Size</vt:lpstr>
      <vt:lpstr>Media Query</vt:lpstr>
      <vt:lpstr>ID</vt:lpstr>
      <vt:lpstr>ID</vt:lpstr>
      <vt:lpstr>Keuntungan Menggunakan ID</vt:lpstr>
      <vt:lpstr>Kode : ID</vt:lpstr>
      <vt:lpstr>Tag Lainnya</vt:lpstr>
      <vt:lpstr>Tag Lainnya</vt:lpstr>
      <vt:lpstr>Materi Selanjutnya</vt:lpstr>
      <vt:lpstr>Materi Selanjutnya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NeoPhyte_AR</cp:lastModifiedBy>
  <cp:revision>1</cp:revision>
  <dcterms:modified xsi:type="dcterms:W3CDTF">2024-11-17T07:31:39Z</dcterms:modified>
</cp:coreProperties>
</file>